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21575" cy="43895963"/>
  <p:notesSz cx="6858000" cy="9144000"/>
  <p:defaultTextStyle>
    <a:defPPr>
      <a:defRPr lang="zh-CN"/>
    </a:defPPr>
    <a:lvl1pPr marL="0" algn="l" defTabSz="4389486" rtl="0" eaLnBrk="1" latinLnBrk="0" hangingPunct="1">
      <a:defRPr sz="8600" kern="1200">
        <a:solidFill>
          <a:schemeClr val="tx1"/>
        </a:solidFill>
        <a:latin typeface="+mn-lt"/>
        <a:ea typeface="+mn-ea"/>
        <a:cs typeface="+mn-cs"/>
      </a:defRPr>
    </a:lvl1pPr>
    <a:lvl2pPr marL="2194743" algn="l" defTabSz="4389486" rtl="0" eaLnBrk="1" latinLnBrk="0" hangingPunct="1">
      <a:defRPr sz="8600" kern="1200">
        <a:solidFill>
          <a:schemeClr val="tx1"/>
        </a:solidFill>
        <a:latin typeface="+mn-lt"/>
        <a:ea typeface="+mn-ea"/>
        <a:cs typeface="+mn-cs"/>
      </a:defRPr>
    </a:lvl2pPr>
    <a:lvl3pPr marL="4389486" algn="l" defTabSz="4389486" rtl="0" eaLnBrk="1" latinLnBrk="0" hangingPunct="1">
      <a:defRPr sz="8600" kern="1200">
        <a:solidFill>
          <a:schemeClr val="tx1"/>
        </a:solidFill>
        <a:latin typeface="+mn-lt"/>
        <a:ea typeface="+mn-ea"/>
        <a:cs typeface="+mn-cs"/>
      </a:defRPr>
    </a:lvl3pPr>
    <a:lvl4pPr marL="6584229" algn="l" defTabSz="4389486" rtl="0" eaLnBrk="1" latinLnBrk="0" hangingPunct="1">
      <a:defRPr sz="8600" kern="1200">
        <a:solidFill>
          <a:schemeClr val="tx1"/>
        </a:solidFill>
        <a:latin typeface="+mn-lt"/>
        <a:ea typeface="+mn-ea"/>
        <a:cs typeface="+mn-cs"/>
      </a:defRPr>
    </a:lvl4pPr>
    <a:lvl5pPr marL="8778972" algn="l" defTabSz="4389486" rtl="0" eaLnBrk="1" latinLnBrk="0" hangingPunct="1">
      <a:defRPr sz="8600" kern="1200">
        <a:solidFill>
          <a:schemeClr val="tx1"/>
        </a:solidFill>
        <a:latin typeface="+mn-lt"/>
        <a:ea typeface="+mn-ea"/>
        <a:cs typeface="+mn-cs"/>
      </a:defRPr>
    </a:lvl5pPr>
    <a:lvl6pPr marL="10973714" algn="l" defTabSz="4389486" rtl="0" eaLnBrk="1" latinLnBrk="0" hangingPunct="1">
      <a:defRPr sz="8600" kern="1200">
        <a:solidFill>
          <a:schemeClr val="tx1"/>
        </a:solidFill>
        <a:latin typeface="+mn-lt"/>
        <a:ea typeface="+mn-ea"/>
        <a:cs typeface="+mn-cs"/>
      </a:defRPr>
    </a:lvl6pPr>
    <a:lvl7pPr marL="13168457" algn="l" defTabSz="4389486" rtl="0" eaLnBrk="1" latinLnBrk="0" hangingPunct="1">
      <a:defRPr sz="8600" kern="1200">
        <a:solidFill>
          <a:schemeClr val="tx1"/>
        </a:solidFill>
        <a:latin typeface="+mn-lt"/>
        <a:ea typeface="+mn-ea"/>
        <a:cs typeface="+mn-cs"/>
      </a:defRPr>
    </a:lvl7pPr>
    <a:lvl8pPr marL="15363200" algn="l" defTabSz="4389486" rtl="0" eaLnBrk="1" latinLnBrk="0" hangingPunct="1">
      <a:defRPr sz="8600" kern="1200">
        <a:solidFill>
          <a:schemeClr val="tx1"/>
        </a:solidFill>
        <a:latin typeface="+mn-lt"/>
        <a:ea typeface="+mn-ea"/>
        <a:cs typeface="+mn-cs"/>
      </a:defRPr>
    </a:lvl8pPr>
    <a:lvl9pPr marL="17557943" algn="l" defTabSz="4389486"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3826">
          <p15:clr>
            <a:srgbClr val="A4A3A4"/>
          </p15:clr>
        </p15:guide>
        <p15:guide id="2" pos="10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314" autoAdjust="0"/>
  </p:normalViewPr>
  <p:slideViewPr>
    <p:cSldViewPr>
      <p:cViewPr varScale="1">
        <p:scale>
          <a:sx n="17" d="100"/>
          <a:sy n="17" d="100"/>
        </p:scale>
        <p:origin x="-4014" y="-240"/>
      </p:cViewPr>
      <p:guideLst>
        <p:guide orient="horz" pos="13826"/>
        <p:guide pos="1036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Sheet1!$B$1</c:f>
              <c:strCache>
                <c:ptCount val="1"/>
                <c:pt idx="0">
                  <c:v>Normal</c:v>
                </c:pt>
              </c:strCache>
            </c:strRef>
          </c:tx>
          <c:spPr>
            <a:solidFill>
              <a:schemeClr val="accent4">
                <a:lumMod val="75000"/>
              </a:schemeClr>
            </a:solidFill>
            <a:ln>
              <a:noFill/>
            </a:ln>
            <a:effectLst/>
          </c:spPr>
          <c:invertIfNegative val="0"/>
          <c:cat>
            <c:strRef>
              <c:f>Sheet1!$A$2:$A$4</c:f>
              <c:strCache>
                <c:ptCount val="3"/>
                <c:pt idx="0">
                  <c:v>20 sce</c:v>
                </c:pt>
                <c:pt idx="1">
                  <c:v>40 sce</c:v>
                </c:pt>
                <c:pt idx="2">
                  <c:v>60 sce</c:v>
                </c:pt>
              </c:strCache>
            </c:strRef>
          </c:cat>
          <c:val>
            <c:numRef>
              <c:f>Sheet1!$B$2:$B$4</c:f>
              <c:numCache>
                <c:formatCode>General</c:formatCode>
                <c:ptCount val="3"/>
                <c:pt idx="0">
                  <c:v>430</c:v>
                </c:pt>
                <c:pt idx="1">
                  <c:v>680</c:v>
                </c:pt>
                <c:pt idx="2">
                  <c:v>860</c:v>
                </c:pt>
              </c:numCache>
            </c:numRef>
          </c:val>
          <c:extLst xmlns:c16r2="http://schemas.microsoft.com/office/drawing/2015/06/chart">
            <c:ext xmlns:c16="http://schemas.microsoft.com/office/drawing/2014/chart" uri="{C3380CC4-5D6E-409C-BE32-E72D297353CC}">
              <c16:uniqueId val="{00000000-A9DA-4EC7-9AB5-10C966A77768}"/>
            </c:ext>
          </c:extLst>
        </c:ser>
        <c:ser>
          <c:idx val="2"/>
          <c:order val="1"/>
          <c:tx>
            <c:strRef>
              <c:f>Sheet1!$D$1</c:f>
              <c:strCache>
                <c:ptCount val="1"/>
                <c:pt idx="0">
                  <c:v>Pro</c:v>
                </c:pt>
              </c:strCache>
            </c:strRef>
          </c:tx>
          <c:spPr>
            <a:solidFill>
              <a:schemeClr val="accent4">
                <a:lumMod val="60000"/>
                <a:lumOff val="40000"/>
              </a:schemeClr>
            </a:solidFill>
            <a:ln>
              <a:noFill/>
            </a:ln>
            <a:effectLst/>
          </c:spPr>
          <c:invertIfNegative val="0"/>
          <c:cat>
            <c:strRef>
              <c:f>Sheet1!$A$2:$A$4</c:f>
              <c:strCache>
                <c:ptCount val="3"/>
                <c:pt idx="0">
                  <c:v>20 sce</c:v>
                </c:pt>
                <c:pt idx="1">
                  <c:v>40 sce</c:v>
                </c:pt>
                <c:pt idx="2">
                  <c:v>60 sce</c:v>
                </c:pt>
              </c:strCache>
            </c:strRef>
          </c:cat>
          <c:val>
            <c:numRef>
              <c:f>Sheet1!$D$2:$D$4</c:f>
              <c:numCache>
                <c:formatCode>General</c:formatCode>
                <c:ptCount val="3"/>
                <c:pt idx="0">
                  <c:v>370</c:v>
                </c:pt>
                <c:pt idx="1">
                  <c:v>520</c:v>
                </c:pt>
                <c:pt idx="2">
                  <c:v>650</c:v>
                </c:pt>
              </c:numCache>
            </c:numRef>
          </c:val>
          <c:extLst xmlns:c16r2="http://schemas.microsoft.com/office/drawing/2015/06/chart">
            <c:ext xmlns:c16="http://schemas.microsoft.com/office/drawing/2014/chart" uri="{C3380CC4-5D6E-409C-BE32-E72D297353CC}">
              <c16:uniqueId val="{00000002-A9DA-4EC7-9AB5-10C966A77768}"/>
            </c:ext>
          </c:extLst>
        </c:ser>
        <c:dLbls>
          <c:showLegendKey val="0"/>
          <c:showVal val="0"/>
          <c:showCatName val="0"/>
          <c:showSerName val="0"/>
          <c:showPercent val="0"/>
          <c:showBubbleSize val="0"/>
        </c:dLbls>
        <c:gapWidth val="200"/>
        <c:overlap val="-15"/>
        <c:axId val="154782720"/>
        <c:axId val="154788608"/>
      </c:barChart>
      <c:catAx>
        <c:axId val="154782720"/>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j-lt"/>
                <a:ea typeface="微软雅黑 Light" pitchFamily="34" charset="-122"/>
                <a:cs typeface="+mn-cs"/>
              </a:defRPr>
            </a:pPr>
            <a:endParaRPr lang="zh-CN"/>
          </a:p>
        </c:txPr>
        <c:crossAx val="154788608"/>
        <c:crosses val="autoZero"/>
        <c:auto val="1"/>
        <c:lblAlgn val="ctr"/>
        <c:lblOffset val="100"/>
        <c:noMultiLvlLbl val="0"/>
      </c:catAx>
      <c:valAx>
        <c:axId val="154788608"/>
        <c:scaling>
          <c:orientation val="minMax"/>
        </c:scaling>
        <c:delete val="0"/>
        <c:axPos val="l"/>
        <c:majorGridlines>
          <c:spPr>
            <a:ln w="3175" cap="flat" cmpd="sng" algn="ctr">
              <a:solidFill>
                <a:schemeClr val="tx1">
                  <a:tint val="75000"/>
                  <a:shade val="95000"/>
                  <a:satMod val="105000"/>
                </a:schemeClr>
              </a:solidFill>
              <a:prstDash val="sysDash"/>
              <a:round/>
            </a:ln>
            <a:effectLst/>
          </c:spPr>
        </c:majorGridlines>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j-lt"/>
                <a:ea typeface="微软雅黑 Light" pitchFamily="34" charset="-122"/>
                <a:cs typeface="+mn-cs"/>
              </a:defRPr>
            </a:pPr>
            <a:endParaRPr lang="zh-CN"/>
          </a:p>
        </c:txPr>
        <c:crossAx val="154782720"/>
        <c:crosses val="autoZero"/>
        <c:crossBetween val="between"/>
      </c:valAx>
      <c:spPr>
        <a:noFill/>
        <a:ln>
          <a:noFill/>
        </a:ln>
        <a:effectLst/>
      </c:spPr>
    </c:plotArea>
    <c:legend>
      <c:legendPos val="r"/>
      <c:layout>
        <c:manualLayout>
          <c:xMode val="edge"/>
          <c:yMode val="edge"/>
          <c:x val="0.81153920160139092"/>
          <c:y val="8.8055555555555439E-3"/>
          <c:w val="0.18846075797066617"/>
          <c:h val="0.1737136752136752"/>
        </c:manualLayout>
      </c:layout>
      <c:overlay val="1"/>
      <c:spPr>
        <a:noFill/>
        <a:ln>
          <a:noFill/>
        </a:ln>
        <a:effectLst/>
      </c:spPr>
      <c:txPr>
        <a:bodyPr rot="0" spcFirstLastPara="1" vertOverflow="ellipsis" vert="horz" wrap="square" anchor="ctr" anchorCtr="1"/>
        <a:lstStyle/>
        <a:p>
          <a:pPr>
            <a:defRPr sz="1400" b="0" i="0" u="none" strike="noStrike" kern="1200" baseline="0">
              <a:ln>
                <a:noFill/>
              </a:ln>
              <a:solidFill>
                <a:schemeClr val="tx1"/>
              </a:solidFill>
              <a:latin typeface="+mn-lt"/>
              <a:ea typeface="+mn-ea"/>
              <a:cs typeface="+mn-cs"/>
            </a:defRPr>
          </a:pPr>
          <a:endParaRPr lang="zh-CN"/>
        </a:p>
      </c:txPr>
    </c:legend>
    <c:plotVisOnly val="1"/>
    <c:dispBlanksAs val="gap"/>
    <c:showDLblsOverMax val="0"/>
  </c:chart>
  <c:spPr>
    <a:noFill/>
    <a:ln w="9525" cap="flat" cmpd="sng" algn="ctr">
      <a:solidFill>
        <a:srgbClr val="AD45A2"/>
      </a:solidFill>
      <a:prstDash val="solid"/>
    </a:ln>
    <a:effectLst/>
  </c:spPr>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Sheet1!$B$1</c:f>
              <c:strCache>
                <c:ptCount val="1"/>
                <c:pt idx="0">
                  <c:v>Normal</c:v>
                </c:pt>
              </c:strCache>
            </c:strRef>
          </c:tx>
          <c:spPr>
            <a:solidFill>
              <a:schemeClr val="accent4">
                <a:shade val="65000"/>
              </a:schemeClr>
            </a:solidFill>
            <a:ln>
              <a:noFill/>
            </a:ln>
            <a:effectLst/>
          </c:spPr>
          <c:invertIfNegative val="0"/>
          <c:cat>
            <c:strRef>
              <c:f>Sheet1!$A$2:$A$4</c:f>
              <c:strCache>
                <c:ptCount val="3"/>
                <c:pt idx="0">
                  <c:v>20 sce</c:v>
                </c:pt>
                <c:pt idx="1">
                  <c:v>40 sce</c:v>
                </c:pt>
                <c:pt idx="2">
                  <c:v>60 sce</c:v>
                </c:pt>
              </c:strCache>
            </c:strRef>
          </c:cat>
          <c:val>
            <c:numRef>
              <c:f>Sheet1!$B$2:$B$4</c:f>
              <c:numCache>
                <c:formatCode>General</c:formatCode>
                <c:ptCount val="3"/>
                <c:pt idx="0">
                  <c:v>260</c:v>
                </c:pt>
                <c:pt idx="1">
                  <c:v>380</c:v>
                </c:pt>
                <c:pt idx="2">
                  <c:v>780</c:v>
                </c:pt>
              </c:numCache>
            </c:numRef>
          </c:val>
          <c:extLst xmlns:c16r2="http://schemas.microsoft.com/office/drawing/2015/06/chart">
            <c:ext xmlns:c16="http://schemas.microsoft.com/office/drawing/2014/chart" uri="{C3380CC4-5D6E-409C-BE32-E72D297353CC}">
              <c16:uniqueId val="{00000000-B513-4C4E-84E5-D8FA65B1B3E8}"/>
            </c:ext>
          </c:extLst>
        </c:ser>
        <c:ser>
          <c:idx val="2"/>
          <c:order val="1"/>
          <c:tx>
            <c:strRef>
              <c:f>Sheet1!$D$1</c:f>
              <c:strCache>
                <c:ptCount val="1"/>
                <c:pt idx="0">
                  <c:v>Pro</c:v>
                </c:pt>
              </c:strCache>
            </c:strRef>
          </c:tx>
          <c:spPr>
            <a:solidFill>
              <a:schemeClr val="accent4">
                <a:tint val="65000"/>
              </a:schemeClr>
            </a:solidFill>
            <a:ln>
              <a:noFill/>
            </a:ln>
            <a:effectLst/>
          </c:spPr>
          <c:invertIfNegative val="0"/>
          <c:cat>
            <c:strRef>
              <c:f>Sheet1!$A$2:$A$4</c:f>
              <c:strCache>
                <c:ptCount val="3"/>
                <c:pt idx="0">
                  <c:v>20 sce</c:v>
                </c:pt>
                <c:pt idx="1">
                  <c:v>40 sce</c:v>
                </c:pt>
                <c:pt idx="2">
                  <c:v>60 sce</c:v>
                </c:pt>
              </c:strCache>
            </c:strRef>
          </c:cat>
          <c:val>
            <c:numRef>
              <c:f>Sheet1!$D$2:$D$4</c:f>
              <c:numCache>
                <c:formatCode>General</c:formatCode>
                <c:ptCount val="3"/>
                <c:pt idx="0">
                  <c:v>220</c:v>
                </c:pt>
                <c:pt idx="1">
                  <c:v>310</c:v>
                </c:pt>
                <c:pt idx="2">
                  <c:v>350</c:v>
                </c:pt>
              </c:numCache>
            </c:numRef>
          </c:val>
          <c:extLst xmlns:c16r2="http://schemas.microsoft.com/office/drawing/2015/06/chart">
            <c:ext xmlns:c16="http://schemas.microsoft.com/office/drawing/2014/chart" uri="{C3380CC4-5D6E-409C-BE32-E72D297353CC}">
              <c16:uniqueId val="{00000002-B513-4C4E-84E5-D8FA65B1B3E8}"/>
            </c:ext>
          </c:extLst>
        </c:ser>
        <c:dLbls>
          <c:showLegendKey val="0"/>
          <c:showVal val="0"/>
          <c:showCatName val="0"/>
          <c:showSerName val="0"/>
          <c:showPercent val="0"/>
          <c:showBubbleSize val="0"/>
        </c:dLbls>
        <c:gapWidth val="200"/>
        <c:overlap val="-15"/>
        <c:axId val="154636288"/>
        <c:axId val="154637824"/>
      </c:barChart>
      <c:catAx>
        <c:axId val="154636288"/>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j-lt"/>
                <a:ea typeface="微软雅黑 Light" pitchFamily="34" charset="-122"/>
                <a:cs typeface="+mn-cs"/>
              </a:defRPr>
            </a:pPr>
            <a:endParaRPr lang="zh-CN"/>
          </a:p>
        </c:txPr>
        <c:crossAx val="154637824"/>
        <c:crosses val="autoZero"/>
        <c:auto val="1"/>
        <c:lblAlgn val="ctr"/>
        <c:lblOffset val="100"/>
        <c:noMultiLvlLbl val="0"/>
      </c:catAx>
      <c:valAx>
        <c:axId val="154637824"/>
        <c:scaling>
          <c:orientation val="minMax"/>
        </c:scaling>
        <c:delete val="0"/>
        <c:axPos val="l"/>
        <c:majorGridlines>
          <c:spPr>
            <a:ln w="3175" cap="flat" cmpd="sng" algn="ctr">
              <a:solidFill>
                <a:schemeClr val="tx1">
                  <a:tint val="75000"/>
                  <a:shade val="95000"/>
                  <a:satMod val="105000"/>
                </a:schemeClr>
              </a:solidFill>
              <a:prstDash val="sysDash"/>
              <a:round/>
            </a:ln>
            <a:effectLst/>
          </c:spPr>
        </c:majorGridlines>
        <c:numFmt formatCode="General"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j-lt"/>
                <a:ea typeface="微软雅黑 Light" pitchFamily="34" charset="-122"/>
                <a:cs typeface="+mn-cs"/>
              </a:defRPr>
            </a:pPr>
            <a:endParaRPr lang="zh-CN"/>
          </a:p>
        </c:txPr>
        <c:crossAx val="154636288"/>
        <c:crosses val="autoZero"/>
        <c:crossBetween val="between"/>
      </c:valAx>
      <c:spPr>
        <a:noFill/>
        <a:ln>
          <a:noFill/>
        </a:ln>
        <a:effectLst/>
      </c:spPr>
    </c:plotArea>
    <c:legend>
      <c:legendPos val="r"/>
      <c:layout>
        <c:manualLayout>
          <c:xMode val="edge"/>
          <c:yMode val="edge"/>
          <c:x val="0.78760709876543211"/>
          <c:y val="3.3782051282051158E-3"/>
          <c:w val="0.20446481481481482"/>
          <c:h val="0.1791410256410256"/>
        </c:manualLayout>
      </c:layout>
      <c:overlay val="1"/>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zh-CN"/>
        </a:p>
      </c:txPr>
    </c:legend>
    <c:plotVisOnly val="1"/>
    <c:dispBlanksAs val="gap"/>
    <c:showDLblsOverMax val="0"/>
  </c:chart>
  <c:spPr>
    <a:noFill/>
    <a:ln w="9525" cap="flat" cmpd="sng" algn="ctr">
      <a:solidFill>
        <a:srgbClr val="AD45A2"/>
      </a:solidFill>
      <a:prstDash val="solid"/>
    </a:ln>
    <a:effectLst/>
  </c:spPr>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69118" y="13636203"/>
            <a:ext cx="27983339" cy="940918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4938236" y="24874379"/>
            <a:ext cx="23045103" cy="11217857"/>
          </a:xfrm>
        </p:spPr>
        <p:txBody>
          <a:bodyPr/>
          <a:lstStyle>
            <a:lvl1pPr marL="0" indent="0" algn="ctr">
              <a:buNone/>
              <a:defRPr>
                <a:solidFill>
                  <a:schemeClr val="tx1">
                    <a:tint val="75000"/>
                  </a:schemeClr>
                </a:solidFill>
              </a:defRPr>
            </a:lvl1pPr>
            <a:lvl2pPr marL="2194743" indent="0" algn="ctr">
              <a:buNone/>
              <a:defRPr>
                <a:solidFill>
                  <a:schemeClr val="tx1">
                    <a:tint val="75000"/>
                  </a:schemeClr>
                </a:solidFill>
              </a:defRPr>
            </a:lvl2pPr>
            <a:lvl3pPr marL="4389486" indent="0" algn="ctr">
              <a:buNone/>
              <a:defRPr>
                <a:solidFill>
                  <a:schemeClr val="tx1">
                    <a:tint val="75000"/>
                  </a:schemeClr>
                </a:solidFill>
              </a:defRPr>
            </a:lvl3pPr>
            <a:lvl4pPr marL="6584229" indent="0" algn="ctr">
              <a:buNone/>
              <a:defRPr>
                <a:solidFill>
                  <a:schemeClr val="tx1">
                    <a:tint val="75000"/>
                  </a:schemeClr>
                </a:solidFill>
              </a:defRPr>
            </a:lvl4pPr>
            <a:lvl5pPr marL="8778972" indent="0" algn="ctr">
              <a:buNone/>
              <a:defRPr>
                <a:solidFill>
                  <a:schemeClr val="tx1">
                    <a:tint val="75000"/>
                  </a:schemeClr>
                </a:solidFill>
              </a:defRPr>
            </a:lvl5pPr>
            <a:lvl6pPr marL="10973714" indent="0" algn="ctr">
              <a:buNone/>
              <a:defRPr>
                <a:solidFill>
                  <a:schemeClr val="tx1">
                    <a:tint val="75000"/>
                  </a:schemeClr>
                </a:solidFill>
              </a:defRPr>
            </a:lvl6pPr>
            <a:lvl7pPr marL="13168457" indent="0" algn="ctr">
              <a:buNone/>
              <a:defRPr>
                <a:solidFill>
                  <a:schemeClr val="tx1">
                    <a:tint val="75000"/>
                  </a:schemeClr>
                </a:solidFill>
              </a:defRPr>
            </a:lvl7pPr>
            <a:lvl8pPr marL="15363200" indent="0" algn="ctr">
              <a:buNone/>
              <a:defRPr>
                <a:solidFill>
                  <a:schemeClr val="tx1">
                    <a:tint val="75000"/>
                  </a:schemeClr>
                </a:solidFill>
              </a:defRPr>
            </a:lvl8pPr>
            <a:lvl9pPr marL="17557943"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646079" y="1757874"/>
            <a:ext cx="29629418" cy="7315994"/>
          </a:xfrm>
          <a:prstGeom prst="rect">
            <a:avLst/>
          </a:prstGeom>
        </p:spPr>
        <p:txBody>
          <a:bodyPr vert="horz" lIns="438949" tIns="219474" rIns="438949" bIns="21947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646079" y="10242394"/>
            <a:ext cx="29629418" cy="28969307"/>
          </a:xfrm>
          <a:prstGeom prst="rect">
            <a:avLst/>
          </a:prstGeom>
        </p:spPr>
        <p:txBody>
          <a:bodyPr vert="horz" lIns="438949" tIns="219474" rIns="438949" bIns="21947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1646079" y="40685058"/>
            <a:ext cx="7681701" cy="2337054"/>
          </a:xfrm>
          <a:prstGeom prst="rect">
            <a:avLst/>
          </a:prstGeom>
        </p:spPr>
        <p:txBody>
          <a:bodyPr vert="horz" lIns="438949" tIns="219474" rIns="438949" bIns="219474" rtlCol="0" anchor="ctr"/>
          <a:lstStyle>
            <a:lvl1pPr algn="l">
              <a:defRPr sz="5800">
                <a:solidFill>
                  <a:schemeClr val="tx1">
                    <a:tint val="75000"/>
                  </a:schemeClr>
                </a:solidFill>
              </a:defRPr>
            </a:lvl1pPr>
          </a:lstStyle>
          <a:p>
            <a:fld id="{530820CF-B880-4189-942D-D702A7CBA730}" type="datetimeFigureOut">
              <a:rPr lang="zh-CN" altLang="en-US" smtClean="0"/>
              <a:t>2019/5/23</a:t>
            </a:fld>
            <a:endParaRPr lang="zh-CN" altLang="en-US"/>
          </a:p>
        </p:txBody>
      </p:sp>
      <p:sp>
        <p:nvSpPr>
          <p:cNvPr id="5" name="页脚占位符 4"/>
          <p:cNvSpPr>
            <a:spLocks noGrp="1"/>
          </p:cNvSpPr>
          <p:nvPr>
            <p:ph type="ftr" sz="quarter" idx="3"/>
          </p:nvPr>
        </p:nvSpPr>
        <p:spPr>
          <a:xfrm>
            <a:off x="11248205" y="40685058"/>
            <a:ext cx="10425165" cy="2337054"/>
          </a:xfrm>
          <a:prstGeom prst="rect">
            <a:avLst/>
          </a:prstGeom>
        </p:spPr>
        <p:txBody>
          <a:bodyPr vert="horz" lIns="438949" tIns="219474" rIns="438949" bIns="219474" rtlCol="0" anchor="ctr"/>
          <a:lstStyle>
            <a:lvl1pPr algn="ctr">
              <a:defRPr sz="58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23593795" y="40685058"/>
            <a:ext cx="7681701" cy="2337054"/>
          </a:xfrm>
          <a:prstGeom prst="rect">
            <a:avLst/>
          </a:prstGeom>
        </p:spPr>
        <p:txBody>
          <a:bodyPr vert="horz" lIns="438949" tIns="219474" rIns="438949" bIns="219474" rtlCol="0" anchor="ctr"/>
          <a:lstStyle>
            <a:lvl1pPr algn="r">
              <a:defRPr sz="58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4389486" rtl="0" eaLnBrk="1" latinLnBrk="0" hangingPunct="1">
        <a:spcBef>
          <a:spcPct val="0"/>
        </a:spcBef>
        <a:buNone/>
        <a:defRPr sz="21100" kern="1200">
          <a:solidFill>
            <a:schemeClr val="tx1"/>
          </a:solidFill>
          <a:latin typeface="+mj-lt"/>
          <a:ea typeface="+mj-ea"/>
          <a:cs typeface="+mj-cs"/>
        </a:defRPr>
      </a:lvl1pPr>
    </p:titleStyle>
    <p:bodyStyle>
      <a:lvl1pPr marL="1646057" indent="-1646057" algn="l" defTabSz="4389486"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457" indent="-1371714" algn="l" defTabSz="4389486"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857" indent="-1097371" algn="l" defTabSz="4389486"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1600"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6343"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71086"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5829"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60572"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5314" indent="-1097371" algn="l" defTabSz="4389486"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zh-CN"/>
      </a:defPPr>
      <a:lvl1pPr marL="0" algn="l" defTabSz="4389486" rtl="0" eaLnBrk="1" latinLnBrk="0" hangingPunct="1">
        <a:defRPr sz="8600" kern="1200">
          <a:solidFill>
            <a:schemeClr val="tx1"/>
          </a:solidFill>
          <a:latin typeface="+mn-lt"/>
          <a:ea typeface="+mn-ea"/>
          <a:cs typeface="+mn-cs"/>
        </a:defRPr>
      </a:lvl1pPr>
      <a:lvl2pPr marL="2194743" algn="l" defTabSz="4389486" rtl="0" eaLnBrk="1" latinLnBrk="0" hangingPunct="1">
        <a:defRPr sz="8600" kern="1200">
          <a:solidFill>
            <a:schemeClr val="tx1"/>
          </a:solidFill>
          <a:latin typeface="+mn-lt"/>
          <a:ea typeface="+mn-ea"/>
          <a:cs typeface="+mn-cs"/>
        </a:defRPr>
      </a:lvl2pPr>
      <a:lvl3pPr marL="4389486" algn="l" defTabSz="4389486" rtl="0" eaLnBrk="1" latinLnBrk="0" hangingPunct="1">
        <a:defRPr sz="8600" kern="1200">
          <a:solidFill>
            <a:schemeClr val="tx1"/>
          </a:solidFill>
          <a:latin typeface="+mn-lt"/>
          <a:ea typeface="+mn-ea"/>
          <a:cs typeface="+mn-cs"/>
        </a:defRPr>
      </a:lvl3pPr>
      <a:lvl4pPr marL="6584229" algn="l" defTabSz="4389486" rtl="0" eaLnBrk="1" latinLnBrk="0" hangingPunct="1">
        <a:defRPr sz="8600" kern="1200">
          <a:solidFill>
            <a:schemeClr val="tx1"/>
          </a:solidFill>
          <a:latin typeface="+mn-lt"/>
          <a:ea typeface="+mn-ea"/>
          <a:cs typeface="+mn-cs"/>
        </a:defRPr>
      </a:lvl4pPr>
      <a:lvl5pPr marL="8778972" algn="l" defTabSz="4389486" rtl="0" eaLnBrk="1" latinLnBrk="0" hangingPunct="1">
        <a:defRPr sz="8600" kern="1200">
          <a:solidFill>
            <a:schemeClr val="tx1"/>
          </a:solidFill>
          <a:latin typeface="+mn-lt"/>
          <a:ea typeface="+mn-ea"/>
          <a:cs typeface="+mn-cs"/>
        </a:defRPr>
      </a:lvl5pPr>
      <a:lvl6pPr marL="10973714" algn="l" defTabSz="4389486" rtl="0" eaLnBrk="1" latinLnBrk="0" hangingPunct="1">
        <a:defRPr sz="8600" kern="1200">
          <a:solidFill>
            <a:schemeClr val="tx1"/>
          </a:solidFill>
          <a:latin typeface="+mn-lt"/>
          <a:ea typeface="+mn-ea"/>
          <a:cs typeface="+mn-cs"/>
        </a:defRPr>
      </a:lvl6pPr>
      <a:lvl7pPr marL="13168457" algn="l" defTabSz="4389486" rtl="0" eaLnBrk="1" latinLnBrk="0" hangingPunct="1">
        <a:defRPr sz="8600" kern="1200">
          <a:solidFill>
            <a:schemeClr val="tx1"/>
          </a:solidFill>
          <a:latin typeface="+mn-lt"/>
          <a:ea typeface="+mn-ea"/>
          <a:cs typeface="+mn-cs"/>
        </a:defRPr>
      </a:lvl7pPr>
      <a:lvl8pPr marL="15363200" algn="l" defTabSz="4389486" rtl="0" eaLnBrk="1" latinLnBrk="0" hangingPunct="1">
        <a:defRPr sz="8600" kern="1200">
          <a:solidFill>
            <a:schemeClr val="tx1"/>
          </a:solidFill>
          <a:latin typeface="+mn-lt"/>
          <a:ea typeface="+mn-ea"/>
          <a:cs typeface="+mn-cs"/>
        </a:defRPr>
      </a:lvl8pPr>
      <a:lvl9pPr marL="17557943" algn="l" defTabSz="4389486"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9" name="圆角矩形 88"/>
          <p:cNvSpPr/>
          <p:nvPr/>
        </p:nvSpPr>
        <p:spPr>
          <a:xfrm>
            <a:off x="627020" y="899579"/>
            <a:ext cx="31613278" cy="4486562"/>
          </a:xfrm>
          <a:prstGeom prst="roundRect">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1"/>
          <p:cNvSpPr txBox="1">
            <a:spLocks/>
          </p:cNvSpPr>
          <p:nvPr/>
        </p:nvSpPr>
        <p:spPr>
          <a:xfrm>
            <a:off x="5916600" y="2047311"/>
            <a:ext cx="22314432" cy="2191098"/>
          </a:xfrm>
          <a:prstGeom prst="rect">
            <a:avLst/>
          </a:prstGeom>
        </p:spPr>
        <p:txBody>
          <a:bodyPr vert="horz" lIns="438949" tIns="219474" rIns="438949" bIns="219474" rtlCol="0" anchor="ctr">
            <a:noAutofit/>
          </a:bodyPr>
          <a:lstStyle>
            <a:lvl1pPr algn="ctr" defTabSz="4389486" rtl="0" eaLnBrk="1" latinLnBrk="0" hangingPunct="1">
              <a:spcBef>
                <a:spcPct val="0"/>
              </a:spcBef>
              <a:buNone/>
              <a:defRPr sz="21100" kern="1200">
                <a:solidFill>
                  <a:schemeClr val="tx1"/>
                </a:solidFill>
                <a:latin typeface="+mj-lt"/>
                <a:ea typeface="+mj-ea"/>
                <a:cs typeface="+mj-cs"/>
              </a:defRPr>
            </a:lvl1pPr>
          </a:lstStyle>
          <a:p>
            <a:r>
              <a:rPr lang="en-US" altLang="zh-CN" sz="8000" b="1" dirty="0"/>
              <a:t>An Effective Method to Accelerate Timing ECO </a:t>
            </a:r>
            <a:r>
              <a:rPr lang="en-US" altLang="zh-CN" sz="8000" b="1" dirty="0" smtClean="0"/>
              <a:t/>
            </a:r>
            <a:br>
              <a:rPr lang="en-US" altLang="zh-CN" sz="8000" b="1" dirty="0" smtClean="0"/>
            </a:br>
            <a:r>
              <a:rPr lang="en-US" altLang="zh-CN" sz="8000" b="1" dirty="0" smtClean="0"/>
              <a:t>for </a:t>
            </a:r>
            <a:r>
              <a:rPr lang="en-US" altLang="zh-CN" sz="8000" b="1" dirty="0"/>
              <a:t>Large Scale Hierarchical DVFS Design</a:t>
            </a:r>
          </a:p>
        </p:txBody>
      </p:sp>
      <p:sp>
        <p:nvSpPr>
          <p:cNvPr id="91" name="TextBox 90"/>
          <p:cNvSpPr txBox="1"/>
          <p:nvPr/>
        </p:nvSpPr>
        <p:spPr>
          <a:xfrm>
            <a:off x="627020" y="5602165"/>
            <a:ext cx="31953360" cy="646331"/>
          </a:xfrm>
          <a:prstGeom prst="rect">
            <a:avLst/>
          </a:prstGeom>
          <a:noFill/>
        </p:spPr>
        <p:txBody>
          <a:bodyPr wrap="square" rtlCol="0">
            <a:spAutoFit/>
          </a:bodyPr>
          <a:lstStyle/>
          <a:p>
            <a:pPr algn="ctr"/>
            <a:r>
              <a:rPr lang="en-US" altLang="zh-CN" sz="3600" b="1" dirty="0" err="1" smtClean="0">
                <a:solidFill>
                  <a:schemeClr val="bg1"/>
                </a:solidFill>
              </a:rPr>
              <a:t>Jincheng</a:t>
            </a:r>
            <a:r>
              <a:rPr lang="en-US" altLang="zh-CN" sz="3600" b="1" dirty="0" smtClean="0">
                <a:solidFill>
                  <a:schemeClr val="bg1"/>
                </a:solidFill>
              </a:rPr>
              <a:t> Wang </a:t>
            </a:r>
            <a:r>
              <a:rPr lang="en-US" altLang="zh-CN" sz="3600" dirty="0">
                <a:solidFill>
                  <a:schemeClr val="bg1"/>
                </a:solidFill>
              </a:rPr>
              <a:t>(Jincheng.Wang@unisoc.com</a:t>
            </a:r>
            <a:r>
              <a:rPr lang="en-US" altLang="zh-CN" sz="3600" b="1" dirty="0" smtClean="0">
                <a:solidFill>
                  <a:schemeClr val="bg1"/>
                </a:solidFill>
              </a:rPr>
              <a:t>)   Xiao Yong</a:t>
            </a:r>
            <a:r>
              <a:rPr lang="en-US" altLang="zh-CN" sz="3600" dirty="0" smtClean="0">
                <a:solidFill>
                  <a:schemeClr val="bg1"/>
                </a:solidFill>
              </a:rPr>
              <a:t>(yongxiao@empyrean.com.cn)  </a:t>
            </a:r>
            <a:r>
              <a:rPr lang="en-US" altLang="zh-CN" sz="3600" b="1" dirty="0" err="1" smtClean="0">
                <a:solidFill>
                  <a:schemeClr val="bg1"/>
                </a:solidFill>
              </a:rPr>
              <a:t>Jianlin</a:t>
            </a:r>
            <a:r>
              <a:rPr lang="en-US" altLang="zh-CN" sz="3600" b="1" dirty="0" smtClean="0">
                <a:solidFill>
                  <a:schemeClr val="bg1"/>
                </a:solidFill>
              </a:rPr>
              <a:t> Li </a:t>
            </a:r>
            <a:r>
              <a:rPr lang="en-US" altLang="zh-CN" sz="3600" dirty="0" smtClean="0">
                <a:solidFill>
                  <a:schemeClr val="bg1"/>
                </a:solidFill>
              </a:rPr>
              <a:t>(lijl@empyrean.com.cn</a:t>
            </a:r>
            <a:r>
              <a:rPr lang="en-US" altLang="zh-CN" sz="3600" dirty="0">
                <a:solidFill>
                  <a:schemeClr val="bg1"/>
                </a:solidFill>
              </a:rPr>
              <a:t>)  </a:t>
            </a:r>
            <a:r>
              <a:rPr lang="en-US" altLang="zh-CN" sz="3600" b="1" dirty="0" err="1">
                <a:solidFill>
                  <a:schemeClr val="bg1"/>
                </a:solidFill>
              </a:rPr>
              <a:t>Senhua</a:t>
            </a:r>
            <a:r>
              <a:rPr lang="en-US" altLang="zh-CN" sz="3600" b="1" dirty="0">
                <a:solidFill>
                  <a:schemeClr val="bg1"/>
                </a:solidFill>
              </a:rPr>
              <a:t> Dong </a:t>
            </a:r>
            <a:r>
              <a:rPr lang="en-US" altLang="zh-CN" sz="3600" dirty="0" smtClean="0">
                <a:solidFill>
                  <a:schemeClr val="bg1"/>
                </a:solidFill>
              </a:rPr>
              <a:t>(dongsh@empyrean.com.cn</a:t>
            </a:r>
            <a:r>
              <a:rPr lang="en-US" altLang="zh-CN" sz="3600" dirty="0">
                <a:solidFill>
                  <a:schemeClr val="bg1"/>
                </a:solidFill>
              </a:rPr>
              <a:t>)</a:t>
            </a:r>
          </a:p>
        </p:txBody>
      </p:sp>
      <p:sp>
        <p:nvSpPr>
          <p:cNvPr id="8" name="圆角矩形 7"/>
          <p:cNvSpPr/>
          <p:nvPr/>
        </p:nvSpPr>
        <p:spPr>
          <a:xfrm>
            <a:off x="836171" y="26289367"/>
            <a:ext cx="10080000" cy="16370568"/>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圆角矩形 8"/>
          <p:cNvSpPr/>
          <p:nvPr/>
        </p:nvSpPr>
        <p:spPr>
          <a:xfrm>
            <a:off x="836171" y="7618390"/>
            <a:ext cx="10080000" cy="17785976"/>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10" name="TextBox 9"/>
          <p:cNvSpPr txBox="1"/>
          <p:nvPr/>
        </p:nvSpPr>
        <p:spPr>
          <a:xfrm>
            <a:off x="1959188" y="8194453"/>
            <a:ext cx="7833966" cy="1200329"/>
          </a:xfrm>
          <a:prstGeom prst="rect">
            <a:avLst/>
          </a:prstGeom>
          <a:noFill/>
        </p:spPr>
        <p:txBody>
          <a:bodyPr wrap="square" rtlCol="0">
            <a:spAutoFit/>
          </a:bodyPr>
          <a:lstStyle/>
          <a:p>
            <a:pPr algn="ctr"/>
            <a:r>
              <a:rPr lang="en-US" altLang="zh-CN" sz="7200" b="1" u="sng" dirty="0" smtClean="0">
                <a:solidFill>
                  <a:srgbClr val="0070C0"/>
                </a:solidFill>
              </a:rPr>
              <a:t>Introduction</a:t>
            </a:r>
            <a:endParaRPr lang="zh-CN" altLang="en-US" sz="7200" b="1" u="sng" dirty="0">
              <a:solidFill>
                <a:srgbClr val="0070C0"/>
              </a:solidFill>
            </a:endParaRPr>
          </a:p>
        </p:txBody>
      </p:sp>
      <p:sp>
        <p:nvSpPr>
          <p:cNvPr id="11" name="TextBox 10"/>
          <p:cNvSpPr txBox="1"/>
          <p:nvPr/>
        </p:nvSpPr>
        <p:spPr>
          <a:xfrm>
            <a:off x="1016171" y="11002765"/>
            <a:ext cx="9720000" cy="13880723"/>
          </a:xfrm>
          <a:prstGeom prst="rect">
            <a:avLst/>
          </a:prstGeom>
          <a:noFill/>
        </p:spPr>
        <p:txBody>
          <a:bodyPr wrap="square" rtlCol="0">
            <a:spAutoFit/>
          </a:bodyPr>
          <a:lstStyle/>
          <a:p>
            <a:pPr algn="just">
              <a:spcBef>
                <a:spcPts val="2400"/>
              </a:spcBef>
            </a:pPr>
            <a:r>
              <a:rPr lang="en-US" altLang="zh-CN" sz="4400" dirty="0"/>
              <a:t>For the DVFS design, designers will encounter  critical interface timing violations at top level due to more voltage combinations. It has to run flatten ECO to consider the SI/transition effects inside system level.</a:t>
            </a:r>
          </a:p>
          <a:p>
            <a:pPr algn="just">
              <a:spcBef>
                <a:spcPts val="2400"/>
              </a:spcBef>
            </a:pPr>
            <a:r>
              <a:rPr lang="en-US" altLang="zh-CN" sz="4400" dirty="0"/>
              <a:t>While, the increasing </a:t>
            </a:r>
            <a:r>
              <a:rPr lang="en-US" altLang="zh-CN" sz="4400" dirty="0" err="1"/>
              <a:t>SoC</a:t>
            </a:r>
            <a:r>
              <a:rPr lang="en-US" altLang="zh-CN" sz="4400" dirty="0"/>
              <a:t> design scale (over 100M instances) and timing signoff scenarios under advanced technology will bring massive design and timing data.</a:t>
            </a:r>
          </a:p>
          <a:p>
            <a:pPr algn="just">
              <a:spcBef>
                <a:spcPts val="2400"/>
              </a:spcBef>
            </a:pPr>
            <a:r>
              <a:rPr lang="en-US" altLang="zh-CN" sz="4400" dirty="0"/>
              <a:t>The capacity of ECO tools becomes to the main bottleneck of top level timing eco. </a:t>
            </a:r>
            <a:br>
              <a:rPr lang="en-US" altLang="zh-CN" sz="4400" dirty="0"/>
            </a:br>
            <a:r>
              <a:rPr lang="en-US" altLang="zh-CN" sz="4400" dirty="0"/>
              <a:t>It takes designer so much time and effort to fix the left critical timing violations manually. </a:t>
            </a:r>
          </a:p>
          <a:p>
            <a:pPr algn="just">
              <a:spcBef>
                <a:spcPts val="2400"/>
              </a:spcBef>
            </a:pPr>
            <a:r>
              <a:rPr lang="en-US" altLang="zh-CN" sz="4400" dirty="0"/>
              <a:t>An effective method to extend the capacity of ECO tools is necessary for designer to accelerate the automatic flatten timing ECO in top level.</a:t>
            </a:r>
          </a:p>
        </p:txBody>
      </p:sp>
      <p:sp>
        <p:nvSpPr>
          <p:cNvPr id="12" name="TextBox 11"/>
          <p:cNvSpPr txBox="1"/>
          <p:nvPr/>
        </p:nvSpPr>
        <p:spPr>
          <a:xfrm>
            <a:off x="1146842" y="9903390"/>
            <a:ext cx="9458658" cy="830997"/>
          </a:xfrm>
          <a:prstGeom prst="rect">
            <a:avLst/>
          </a:prstGeom>
          <a:noFill/>
          <a:ln>
            <a:noFill/>
          </a:ln>
        </p:spPr>
        <p:txBody>
          <a:bodyPr wrap="square" rtlCol="0">
            <a:spAutoFit/>
          </a:bodyPr>
          <a:lstStyle/>
          <a:p>
            <a:pPr marL="685800" indent="-685800">
              <a:buFont typeface="Wingdings" pitchFamily="2" charset="2"/>
              <a:buChar char="l"/>
            </a:pPr>
            <a:r>
              <a:rPr lang="en-US" altLang="zh-CN" sz="4800" b="1" dirty="0" smtClean="0"/>
              <a:t>Challenges for DVFS Design</a:t>
            </a:r>
            <a:endParaRPr lang="zh-CN" altLang="en-US" sz="4800" b="1" dirty="0"/>
          </a:p>
        </p:txBody>
      </p:sp>
      <p:sp>
        <p:nvSpPr>
          <p:cNvPr id="13" name="TextBox 12"/>
          <p:cNvSpPr txBox="1"/>
          <p:nvPr/>
        </p:nvSpPr>
        <p:spPr>
          <a:xfrm>
            <a:off x="1146841" y="26772517"/>
            <a:ext cx="9589329" cy="1938992"/>
          </a:xfrm>
          <a:prstGeom prst="rect">
            <a:avLst/>
          </a:prstGeom>
          <a:noFill/>
        </p:spPr>
        <p:txBody>
          <a:bodyPr wrap="square" rtlCol="0">
            <a:spAutoFit/>
          </a:bodyPr>
          <a:lstStyle/>
          <a:p>
            <a:r>
              <a:rPr lang="en-US" altLang="zh-CN" sz="6000" b="1" u="sng" dirty="0">
                <a:solidFill>
                  <a:srgbClr val="0070C0"/>
                </a:solidFill>
              </a:rPr>
              <a:t>Top Level ECO Based On Condensed Timing Data</a:t>
            </a:r>
            <a:endParaRPr lang="zh-CN" altLang="en-US" sz="6000" b="1" u="sng" dirty="0">
              <a:solidFill>
                <a:srgbClr val="0070C0"/>
              </a:solidFill>
            </a:endParaRPr>
          </a:p>
        </p:txBody>
      </p:sp>
      <p:sp>
        <p:nvSpPr>
          <p:cNvPr id="14" name="TextBox 13"/>
          <p:cNvSpPr txBox="1"/>
          <p:nvPr/>
        </p:nvSpPr>
        <p:spPr>
          <a:xfrm>
            <a:off x="993231" y="29004765"/>
            <a:ext cx="9846739" cy="830997"/>
          </a:xfrm>
          <a:prstGeom prst="rect">
            <a:avLst/>
          </a:prstGeom>
          <a:noFill/>
        </p:spPr>
        <p:txBody>
          <a:bodyPr wrap="square" rtlCol="0">
            <a:spAutoFit/>
          </a:bodyPr>
          <a:lstStyle/>
          <a:p>
            <a:pPr marL="685800" indent="-685800">
              <a:buFont typeface="Wingdings" pitchFamily="2" charset="2"/>
              <a:buChar char="l"/>
            </a:pPr>
            <a:r>
              <a:rPr lang="en-US" altLang="zh-CN" sz="4800" b="1" dirty="0" smtClean="0"/>
              <a:t>Condensed Timing Data Extraction</a:t>
            </a:r>
            <a:endParaRPr lang="zh-CN" altLang="en-US" sz="4800" b="1" dirty="0"/>
          </a:p>
        </p:txBody>
      </p:sp>
      <p:sp>
        <p:nvSpPr>
          <p:cNvPr id="15" name="TextBox 14"/>
          <p:cNvSpPr txBox="1"/>
          <p:nvPr/>
        </p:nvSpPr>
        <p:spPr>
          <a:xfrm>
            <a:off x="1016171" y="30149558"/>
            <a:ext cx="9720000" cy="8156079"/>
          </a:xfrm>
          <a:prstGeom prst="rect">
            <a:avLst/>
          </a:prstGeom>
          <a:noFill/>
        </p:spPr>
        <p:txBody>
          <a:bodyPr wrap="square" rtlCol="0">
            <a:spAutoFit/>
          </a:bodyPr>
          <a:lstStyle/>
          <a:p>
            <a:pPr algn="just">
              <a:spcBef>
                <a:spcPts val="2400"/>
              </a:spcBef>
            </a:pPr>
            <a:r>
              <a:rPr lang="en-US" altLang="zh-CN" sz="4400" dirty="0"/>
              <a:t>Instead of processing all STA timing, we propose a method to extract condensed timing data from STA and do top level timing ECO based on it. </a:t>
            </a:r>
          </a:p>
          <a:p>
            <a:pPr algn="just">
              <a:spcBef>
                <a:spcPts val="2400"/>
              </a:spcBef>
            </a:pPr>
            <a:r>
              <a:rPr lang="en-US" altLang="zh-CN" sz="4400" dirty="0" smtClean="0"/>
              <a:t>1</a:t>
            </a:r>
            <a:r>
              <a:rPr lang="en-US" altLang="zh-CN" sz="4400" dirty="0"/>
              <a:t>. For scenarios using same </a:t>
            </a:r>
            <a:r>
              <a:rPr lang="en-US" altLang="zh-CN" sz="4400" dirty="0" smtClean="0"/>
              <a:t>corners</a:t>
            </a:r>
            <a:r>
              <a:rPr lang="en-US" altLang="zh-CN" sz="4400" dirty="0"/>
              <a:t>, merge timing reports to one scenario.</a:t>
            </a:r>
          </a:p>
          <a:p>
            <a:pPr algn="just">
              <a:spcBef>
                <a:spcPts val="2400"/>
              </a:spcBef>
            </a:pPr>
            <a:r>
              <a:rPr lang="en-US" altLang="zh-CN" sz="4400" dirty="0" smtClean="0"/>
              <a:t>2</a:t>
            </a:r>
            <a:r>
              <a:rPr lang="en-US" altLang="zh-CN" sz="4400" dirty="0"/>
              <a:t>. For merged </a:t>
            </a:r>
            <a:r>
              <a:rPr lang="en-US" altLang="zh-CN" sz="4400" dirty="0" smtClean="0"/>
              <a:t>scenarios, extract </a:t>
            </a:r>
            <a:r>
              <a:rPr lang="en-US" altLang="zh-CN" sz="4400" dirty="0"/>
              <a:t>global slacks of setup and hold violation related </a:t>
            </a:r>
            <a:r>
              <a:rPr lang="en-US" altLang="zh-CN" sz="4400" dirty="0" smtClean="0"/>
              <a:t>points; extract </a:t>
            </a:r>
            <a:r>
              <a:rPr lang="en-US" altLang="zh-CN" sz="4400" dirty="0"/>
              <a:t>RC parasitic of setup/hold violation related nets.</a:t>
            </a:r>
          </a:p>
          <a:p>
            <a:endParaRPr lang="en-US" altLang="zh-CN" sz="4400" dirty="0"/>
          </a:p>
        </p:txBody>
      </p:sp>
      <p:sp>
        <p:nvSpPr>
          <p:cNvPr id="17" name="圆角矩形 16"/>
          <p:cNvSpPr/>
          <p:nvPr/>
        </p:nvSpPr>
        <p:spPr>
          <a:xfrm>
            <a:off x="21930093" y="26484485"/>
            <a:ext cx="10080000" cy="16129791"/>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圆角矩形 17"/>
          <p:cNvSpPr/>
          <p:nvPr/>
        </p:nvSpPr>
        <p:spPr>
          <a:xfrm>
            <a:off x="11348134" y="7618388"/>
            <a:ext cx="10080000" cy="19530415"/>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1922725" y="7618388"/>
            <a:ext cx="10080000" cy="18070814"/>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TextBox 20"/>
          <p:cNvSpPr txBox="1"/>
          <p:nvPr/>
        </p:nvSpPr>
        <p:spPr>
          <a:xfrm>
            <a:off x="23065313" y="8194453"/>
            <a:ext cx="7833966" cy="1200329"/>
          </a:xfrm>
          <a:prstGeom prst="rect">
            <a:avLst/>
          </a:prstGeom>
          <a:noFill/>
        </p:spPr>
        <p:txBody>
          <a:bodyPr wrap="square" rtlCol="0">
            <a:spAutoFit/>
          </a:bodyPr>
          <a:lstStyle/>
          <a:p>
            <a:pPr algn="ctr"/>
            <a:r>
              <a:rPr lang="en-US" altLang="zh-CN" sz="7200" b="1" u="sng" dirty="0">
                <a:solidFill>
                  <a:srgbClr val="0070C0"/>
                </a:solidFill>
              </a:rPr>
              <a:t>Successful Story</a:t>
            </a:r>
            <a:endParaRPr lang="zh-CN" altLang="en-US" sz="8000" b="1" u="sng" dirty="0">
              <a:solidFill>
                <a:srgbClr val="0070C0"/>
              </a:solidFill>
            </a:endParaRPr>
          </a:p>
        </p:txBody>
      </p:sp>
      <p:sp>
        <p:nvSpPr>
          <p:cNvPr id="66" name="TextBox 65"/>
          <p:cNvSpPr txBox="1"/>
          <p:nvPr/>
        </p:nvSpPr>
        <p:spPr>
          <a:xfrm>
            <a:off x="23038161" y="27148803"/>
            <a:ext cx="7833966" cy="1200329"/>
          </a:xfrm>
          <a:prstGeom prst="rect">
            <a:avLst/>
          </a:prstGeom>
          <a:noFill/>
        </p:spPr>
        <p:txBody>
          <a:bodyPr wrap="square" rtlCol="0">
            <a:spAutoFit/>
          </a:bodyPr>
          <a:lstStyle/>
          <a:p>
            <a:pPr algn="ctr"/>
            <a:r>
              <a:rPr lang="en-US" altLang="zh-CN" sz="7200" b="1" u="sng" dirty="0">
                <a:solidFill>
                  <a:srgbClr val="0070C0"/>
                </a:solidFill>
              </a:rPr>
              <a:t>Conclusions</a:t>
            </a:r>
            <a:endParaRPr lang="zh-CN" altLang="en-US" sz="7200" b="1" u="sng" dirty="0">
              <a:solidFill>
                <a:srgbClr val="0070C0"/>
              </a:solidFill>
            </a:endParaRPr>
          </a:p>
        </p:txBody>
      </p:sp>
      <p:sp>
        <p:nvSpPr>
          <p:cNvPr id="73" name="TextBox 72"/>
          <p:cNvSpPr txBox="1"/>
          <p:nvPr/>
        </p:nvSpPr>
        <p:spPr>
          <a:xfrm>
            <a:off x="22127042" y="28908482"/>
            <a:ext cx="9720000" cy="8525411"/>
          </a:xfrm>
          <a:prstGeom prst="rect">
            <a:avLst/>
          </a:prstGeom>
          <a:noFill/>
        </p:spPr>
        <p:txBody>
          <a:bodyPr wrap="square" rtlCol="0">
            <a:spAutoFit/>
          </a:bodyPr>
          <a:lstStyle/>
          <a:p>
            <a:pPr algn="just">
              <a:spcBef>
                <a:spcPts val="2400"/>
              </a:spcBef>
            </a:pPr>
            <a:r>
              <a:rPr lang="en-US" altLang="zh-CN" sz="4400" dirty="0"/>
              <a:t>Due to the capacity limitation of EDA tools, the massive design and timing data is one of the biggest challenge to top level timing ECO for large scale hierarchical DVFS design with multiple scenarios. </a:t>
            </a:r>
          </a:p>
          <a:p>
            <a:pPr algn="just">
              <a:spcBef>
                <a:spcPts val="2400"/>
              </a:spcBef>
            </a:pPr>
            <a:r>
              <a:rPr lang="en-US" altLang="zh-CN" sz="4400" dirty="0"/>
              <a:t>We proposed an effective method to extract condensed timing data from STA, then according to the data, used </a:t>
            </a:r>
            <a:r>
              <a:rPr lang="en-US" altLang="zh-CN" sz="4400" dirty="0" err="1"/>
              <a:t>ICExplorer-XTop</a:t>
            </a:r>
            <a:r>
              <a:rPr lang="en-US" altLang="zh-CN" sz="4400" dirty="0"/>
              <a:t> to do top level timing ECO</a:t>
            </a:r>
            <a:r>
              <a:rPr lang="en-US" altLang="zh-CN" sz="4400" dirty="0" smtClean="0"/>
              <a:t>. From the results, it can greatly save the time without accuracy loss.</a:t>
            </a:r>
            <a:endParaRPr lang="en-US" altLang="zh-CN" sz="4400" dirty="0"/>
          </a:p>
        </p:txBody>
      </p:sp>
      <p:sp>
        <p:nvSpPr>
          <p:cNvPr id="75" name="TextBox 74"/>
          <p:cNvSpPr txBox="1"/>
          <p:nvPr/>
        </p:nvSpPr>
        <p:spPr>
          <a:xfrm>
            <a:off x="22104102" y="9903390"/>
            <a:ext cx="10136195" cy="769441"/>
          </a:xfrm>
          <a:prstGeom prst="rect">
            <a:avLst/>
          </a:prstGeom>
          <a:noFill/>
        </p:spPr>
        <p:txBody>
          <a:bodyPr wrap="square" rtlCol="0">
            <a:spAutoFit/>
          </a:bodyPr>
          <a:lstStyle/>
          <a:p>
            <a:pPr marL="685800" indent="-685800">
              <a:buFont typeface="Wingdings" pitchFamily="2" charset="2"/>
              <a:buChar char="l"/>
            </a:pPr>
            <a:r>
              <a:rPr lang="en-US" altLang="zh-CN" sz="4400" b="1" dirty="0"/>
              <a:t>12nm, 50M instances, 32 scenarios</a:t>
            </a:r>
          </a:p>
        </p:txBody>
      </p:sp>
      <p:sp>
        <p:nvSpPr>
          <p:cNvPr id="26" name="TextBox 25"/>
          <p:cNvSpPr txBox="1"/>
          <p:nvPr/>
        </p:nvSpPr>
        <p:spPr>
          <a:xfrm>
            <a:off x="11599081" y="19768859"/>
            <a:ext cx="9720000" cy="6355586"/>
          </a:xfrm>
          <a:prstGeom prst="rect">
            <a:avLst/>
          </a:prstGeom>
          <a:noFill/>
        </p:spPr>
        <p:txBody>
          <a:bodyPr wrap="square" rtlCol="0">
            <a:spAutoFit/>
          </a:bodyPr>
          <a:lstStyle/>
          <a:p>
            <a:pPr algn="just">
              <a:spcAft>
                <a:spcPts val="1200"/>
              </a:spcAft>
            </a:pPr>
            <a:r>
              <a:rPr lang="en-US" altLang="zh-CN" sz="4400" dirty="0"/>
              <a:t>The proposed </a:t>
            </a:r>
            <a:r>
              <a:rPr lang="en-US" altLang="zh-CN" sz="4400" dirty="0" smtClean="0"/>
              <a:t>ECO </a:t>
            </a:r>
            <a:r>
              <a:rPr lang="en-US" altLang="zh-CN" sz="4400" dirty="0"/>
              <a:t>flow will </a:t>
            </a:r>
            <a:r>
              <a:rPr lang="en-US" altLang="zh-CN" sz="4400" dirty="0" smtClean="0"/>
              <a:t>include:</a:t>
            </a:r>
          </a:p>
          <a:p>
            <a:pPr algn="just">
              <a:spcBef>
                <a:spcPts val="600"/>
              </a:spcBef>
              <a:spcAft>
                <a:spcPts val="600"/>
              </a:spcAft>
            </a:pPr>
            <a:r>
              <a:rPr lang="en-US" altLang="zh-CN" sz="4400" dirty="0">
                <a:ea typeface="华文细黑" panose="02010600040101010101" pitchFamily="2" charset="-122"/>
              </a:rPr>
              <a:t>1. </a:t>
            </a:r>
            <a:r>
              <a:rPr lang="en-US" altLang="zh-CN" sz="4400" dirty="0" smtClean="0">
                <a:ea typeface="华文细黑" panose="02010600040101010101" pitchFamily="2" charset="-122"/>
              </a:rPr>
              <a:t> Run </a:t>
            </a:r>
            <a:r>
              <a:rPr lang="en-US" altLang="zh-CN" sz="4400" dirty="0">
                <a:ea typeface="华文细黑" panose="02010600040101010101" pitchFamily="2" charset="-122"/>
              </a:rPr>
              <a:t>top level flatten STA</a:t>
            </a:r>
          </a:p>
          <a:p>
            <a:pPr algn="just">
              <a:spcBef>
                <a:spcPts val="600"/>
              </a:spcBef>
              <a:spcAft>
                <a:spcPts val="600"/>
              </a:spcAft>
            </a:pPr>
            <a:r>
              <a:rPr lang="en-US" altLang="zh-CN" sz="4400" dirty="0" smtClean="0">
                <a:ea typeface="华文细黑" panose="02010600040101010101" pitchFamily="2" charset="-122"/>
              </a:rPr>
              <a:t>2. Extract </a:t>
            </a:r>
            <a:r>
              <a:rPr lang="en-US" altLang="zh-CN" sz="4400" dirty="0">
                <a:ea typeface="华文细黑" panose="02010600040101010101" pitchFamily="2" charset="-122"/>
              </a:rPr>
              <a:t>condensed timing data from top level flatten STA</a:t>
            </a:r>
          </a:p>
          <a:p>
            <a:pPr algn="just">
              <a:spcBef>
                <a:spcPts val="600"/>
              </a:spcBef>
              <a:spcAft>
                <a:spcPts val="600"/>
              </a:spcAft>
            </a:pPr>
            <a:r>
              <a:rPr lang="en-US" altLang="zh-CN" sz="4400" dirty="0" smtClean="0">
                <a:ea typeface="华文细黑" panose="02010600040101010101" pitchFamily="2" charset="-122"/>
              </a:rPr>
              <a:t>3. Import </a:t>
            </a:r>
            <a:r>
              <a:rPr lang="en-US" altLang="zh-CN" sz="4400" dirty="0">
                <a:ea typeface="华文细黑" panose="02010600040101010101" pitchFamily="2" charset="-122"/>
              </a:rPr>
              <a:t>condensed timing data and top design data into </a:t>
            </a:r>
            <a:r>
              <a:rPr lang="en-US" altLang="zh-CN" sz="4400" dirty="0" err="1">
                <a:ea typeface="华文细黑" panose="02010600040101010101" pitchFamily="2" charset="-122"/>
              </a:rPr>
              <a:t>ICExplorer-XTop</a:t>
            </a:r>
            <a:r>
              <a:rPr lang="en-US" altLang="zh-CN" sz="4400" dirty="0">
                <a:ea typeface="华文细黑" panose="02010600040101010101" pitchFamily="2" charset="-122"/>
              </a:rPr>
              <a:t></a:t>
            </a:r>
          </a:p>
          <a:p>
            <a:pPr algn="just">
              <a:spcBef>
                <a:spcPts val="600"/>
              </a:spcBef>
              <a:spcAft>
                <a:spcPts val="600"/>
              </a:spcAft>
            </a:pPr>
            <a:r>
              <a:rPr lang="en-US" altLang="zh-CN" sz="4400" dirty="0" smtClean="0">
                <a:ea typeface="华文细黑" panose="02010600040101010101" pitchFamily="2" charset="-122"/>
              </a:rPr>
              <a:t>4. Timing </a:t>
            </a:r>
            <a:r>
              <a:rPr lang="en-US" altLang="zh-CN" sz="4400" dirty="0">
                <a:ea typeface="华文细黑" panose="02010600040101010101" pitchFamily="2" charset="-122"/>
              </a:rPr>
              <a:t>eco and export ECO </a:t>
            </a:r>
            <a:r>
              <a:rPr lang="en-US" altLang="zh-CN" sz="4400" dirty="0" smtClean="0">
                <a:ea typeface="华文细黑" panose="02010600040101010101" pitchFamily="2" charset="-122"/>
              </a:rPr>
              <a:t>commands</a:t>
            </a:r>
            <a:endParaRPr lang="en-US" altLang="zh-CN" sz="4400" dirty="0">
              <a:ea typeface="华文细黑" panose="02010600040101010101" pitchFamily="2" charset="-122"/>
            </a:endParaRPr>
          </a:p>
          <a:p>
            <a:pPr algn="just">
              <a:spcBef>
                <a:spcPts val="600"/>
              </a:spcBef>
              <a:spcAft>
                <a:spcPts val="600"/>
              </a:spcAft>
            </a:pPr>
            <a:r>
              <a:rPr lang="en-US" altLang="zh-CN" sz="4400" dirty="0">
                <a:ea typeface="华文细黑" panose="02010600040101010101" pitchFamily="2" charset="-122"/>
              </a:rPr>
              <a:t>5. Start another ECO iteration</a:t>
            </a:r>
          </a:p>
        </p:txBody>
      </p:sp>
      <p:sp>
        <p:nvSpPr>
          <p:cNvPr id="27" name="圆角矩形 26"/>
          <p:cNvSpPr/>
          <p:nvPr/>
        </p:nvSpPr>
        <p:spPr>
          <a:xfrm>
            <a:off x="11290474" y="27996652"/>
            <a:ext cx="10137660" cy="14612101"/>
          </a:xfrm>
          <a:prstGeom prst="roundRect">
            <a:avLst>
              <a:gd name="adj" fmla="val 8370"/>
            </a:avLst>
          </a:prstGeom>
          <a:solidFill>
            <a:schemeClr val="bg1">
              <a:alpha val="80000"/>
            </a:schemeClr>
          </a:solid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7"/>
          <p:cNvSpPr/>
          <p:nvPr/>
        </p:nvSpPr>
        <p:spPr>
          <a:xfrm>
            <a:off x="11694989" y="29928293"/>
            <a:ext cx="9328631" cy="4462760"/>
          </a:xfrm>
          <a:prstGeom prst="rect">
            <a:avLst/>
          </a:prstGeom>
          <a:noFill/>
        </p:spPr>
        <p:txBody>
          <a:bodyPr wrap="square" rtlCol="0">
            <a:spAutoFit/>
          </a:bodyPr>
          <a:lstStyle/>
          <a:p>
            <a:pPr algn="just"/>
            <a:r>
              <a:rPr lang="en-US" altLang="zh-CN" sz="4400" dirty="0" smtClean="0"/>
              <a:t>Based on the condensed timing data eco flow, we also did some experiments on the memory saving (Pro mode).</a:t>
            </a:r>
          </a:p>
          <a:p>
            <a:pPr algn="just">
              <a:spcBef>
                <a:spcPts val="2400"/>
              </a:spcBef>
            </a:pPr>
            <a:r>
              <a:rPr lang="en-US" altLang="zh-CN" sz="4400" dirty="0"/>
              <a:t>Under same hardware resource, </a:t>
            </a:r>
            <a:r>
              <a:rPr lang="en-US" altLang="zh-CN" sz="4400" dirty="0" smtClean="0"/>
              <a:t>it </a:t>
            </a:r>
            <a:r>
              <a:rPr lang="en-US" altLang="zh-CN" sz="4400" dirty="0"/>
              <a:t>can support </a:t>
            </a:r>
            <a:r>
              <a:rPr lang="en-US" altLang="zh-CN" sz="4400" dirty="0" smtClean="0"/>
              <a:t>60 </a:t>
            </a:r>
            <a:r>
              <a:rPr lang="en-US" altLang="zh-CN" sz="4400" dirty="0"/>
              <a:t>scenarios to cover more violations and keep more </a:t>
            </a:r>
            <a:r>
              <a:rPr lang="en-US" altLang="zh-CN" sz="4400" dirty="0" smtClean="0"/>
              <a:t>margins.</a:t>
            </a:r>
            <a:endParaRPr lang="en-US" altLang="zh-CN" sz="4400" dirty="0"/>
          </a:p>
        </p:txBody>
      </p:sp>
      <p:sp>
        <p:nvSpPr>
          <p:cNvPr id="31" name="TextBox 30"/>
          <p:cNvSpPr txBox="1"/>
          <p:nvPr/>
        </p:nvSpPr>
        <p:spPr>
          <a:xfrm>
            <a:off x="11552565" y="28665248"/>
            <a:ext cx="9613478" cy="830997"/>
          </a:xfrm>
          <a:prstGeom prst="rect">
            <a:avLst/>
          </a:prstGeom>
          <a:noFill/>
        </p:spPr>
        <p:txBody>
          <a:bodyPr wrap="square" rtlCol="0">
            <a:spAutoFit/>
          </a:bodyPr>
          <a:lstStyle/>
          <a:p>
            <a:pPr marL="685800" indent="-685800">
              <a:buFont typeface="Wingdings" pitchFamily="2" charset="2"/>
              <a:buChar char="l"/>
            </a:pPr>
            <a:r>
              <a:rPr lang="en-US" altLang="zh-CN" sz="4800" b="1" dirty="0" smtClean="0"/>
              <a:t>Memory Saving</a:t>
            </a:r>
            <a:endParaRPr lang="zh-CN" altLang="en-US" sz="4800" b="1" dirty="0"/>
          </a:p>
        </p:txBody>
      </p:sp>
      <p:sp>
        <p:nvSpPr>
          <p:cNvPr id="47" name="TextBox 46"/>
          <p:cNvSpPr txBox="1"/>
          <p:nvPr/>
        </p:nvSpPr>
        <p:spPr>
          <a:xfrm>
            <a:off x="12575725" y="18565346"/>
            <a:ext cx="7833966" cy="646331"/>
          </a:xfrm>
          <a:prstGeom prst="rect">
            <a:avLst/>
          </a:prstGeom>
          <a:noFill/>
        </p:spPr>
        <p:txBody>
          <a:bodyPr wrap="square" rtlCol="0">
            <a:spAutoFit/>
          </a:bodyPr>
          <a:lstStyle/>
          <a:p>
            <a:pPr algn="ctr"/>
            <a:r>
              <a:rPr lang="en-US" altLang="zh-CN" sz="3600" b="1" dirty="0" smtClean="0"/>
              <a:t>MCMM ECO Flow</a:t>
            </a:r>
            <a:endParaRPr lang="zh-CN" altLang="en-US" sz="3600" b="1" dirty="0"/>
          </a:p>
        </p:txBody>
      </p:sp>
      <p:pic>
        <p:nvPicPr>
          <p:cNvPr id="50" name="图片 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22673" y="1912555"/>
            <a:ext cx="3225455" cy="2460611"/>
          </a:xfrm>
          <a:prstGeom prst="rect">
            <a:avLst/>
          </a:prstGeom>
        </p:spPr>
      </p:pic>
      <p:pic>
        <p:nvPicPr>
          <p:cNvPr id="52" name="图片 51"/>
          <p:cNvPicPr>
            <a:picLocks noChangeAspect="1"/>
          </p:cNvPicPr>
          <p:nvPr/>
        </p:nvPicPr>
        <p:blipFill rotWithShape="1">
          <a:blip r:embed="rId4" cstate="print">
            <a:extLst>
              <a:ext uri="{28A0092B-C50C-407E-A947-70E740481C1C}">
                <a14:useLocalDpi xmlns:a14="http://schemas.microsoft.com/office/drawing/2010/main" val="0"/>
              </a:ext>
            </a:extLst>
          </a:blip>
          <a:srcRect r="8295"/>
          <a:stretch/>
        </p:blipFill>
        <p:spPr>
          <a:xfrm>
            <a:off x="836171" y="2327323"/>
            <a:ext cx="5875499" cy="1631073"/>
          </a:xfrm>
          <a:prstGeom prst="rect">
            <a:avLst/>
          </a:prstGeom>
        </p:spPr>
      </p:pic>
      <p:grpSp>
        <p:nvGrpSpPr>
          <p:cNvPr id="108" name="Group 88"/>
          <p:cNvGrpSpPr/>
          <p:nvPr/>
        </p:nvGrpSpPr>
        <p:grpSpPr>
          <a:xfrm>
            <a:off x="1536071" y="38234972"/>
            <a:ext cx="3476893" cy="2246942"/>
            <a:chOff x="1723865" y="3694929"/>
            <a:chExt cx="1297228" cy="898846"/>
          </a:xfrm>
        </p:grpSpPr>
        <p:sp>
          <p:nvSpPr>
            <p:cNvPr id="109" name="Rectangle 87"/>
            <p:cNvSpPr/>
            <p:nvPr/>
          </p:nvSpPr>
          <p:spPr>
            <a:xfrm>
              <a:off x="1723865" y="3694929"/>
              <a:ext cx="1297228" cy="89884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grpSp>
          <p:nvGrpSpPr>
            <p:cNvPr id="110" name="Group 86"/>
            <p:cNvGrpSpPr/>
            <p:nvPr/>
          </p:nvGrpSpPr>
          <p:grpSpPr>
            <a:xfrm>
              <a:off x="1772093" y="3761136"/>
              <a:ext cx="1168939" cy="789580"/>
              <a:chOff x="1259632" y="3675813"/>
              <a:chExt cx="1168939" cy="789580"/>
            </a:xfrm>
          </p:grpSpPr>
          <p:sp>
            <p:nvSpPr>
              <p:cNvPr id="111" name="Oval 38"/>
              <p:cNvSpPr/>
              <p:nvPr/>
            </p:nvSpPr>
            <p:spPr>
              <a:xfrm>
                <a:off x="1259632" y="4011910"/>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Oval 39"/>
              <p:cNvSpPr/>
              <p:nvPr/>
            </p:nvSpPr>
            <p:spPr>
              <a:xfrm>
                <a:off x="1412032" y="4164310"/>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Oval 40"/>
              <p:cNvSpPr/>
              <p:nvPr/>
            </p:nvSpPr>
            <p:spPr>
              <a:xfrm>
                <a:off x="1603370" y="4321377"/>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Oval 41"/>
              <p:cNvSpPr/>
              <p:nvPr/>
            </p:nvSpPr>
            <p:spPr>
              <a:xfrm>
                <a:off x="1420416" y="3857499"/>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Oval 42"/>
              <p:cNvSpPr/>
              <p:nvPr/>
            </p:nvSpPr>
            <p:spPr>
              <a:xfrm>
                <a:off x="1612345" y="3675813"/>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Oval 43"/>
              <p:cNvSpPr/>
              <p:nvPr/>
            </p:nvSpPr>
            <p:spPr>
              <a:xfrm>
                <a:off x="1607651" y="3992219"/>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Oval 44"/>
              <p:cNvSpPr/>
              <p:nvPr/>
            </p:nvSpPr>
            <p:spPr>
              <a:xfrm>
                <a:off x="1762604" y="417736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Oval 45"/>
              <p:cNvSpPr/>
              <p:nvPr/>
            </p:nvSpPr>
            <p:spPr>
              <a:xfrm>
                <a:off x="1827355" y="383462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Oval 46"/>
              <p:cNvSpPr/>
              <p:nvPr/>
            </p:nvSpPr>
            <p:spPr>
              <a:xfrm>
                <a:off x="1979755" y="398702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Oval 47"/>
              <p:cNvSpPr/>
              <p:nvPr/>
            </p:nvSpPr>
            <p:spPr>
              <a:xfrm>
                <a:off x="2132155" y="4139421"/>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Oval 48"/>
              <p:cNvSpPr/>
              <p:nvPr/>
            </p:nvSpPr>
            <p:spPr>
              <a:xfrm>
                <a:off x="2284555" y="4291821"/>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Oval 49"/>
              <p:cNvSpPr/>
              <p:nvPr/>
            </p:nvSpPr>
            <p:spPr>
              <a:xfrm>
                <a:off x="1979755" y="4308326"/>
                <a:ext cx="144016" cy="144016"/>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Oval 50"/>
              <p:cNvSpPr/>
              <p:nvPr/>
            </p:nvSpPr>
            <p:spPr>
              <a:xfrm>
                <a:off x="2212547" y="3840920"/>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4" name="Straight Connector 52"/>
              <p:cNvCxnSpPr>
                <a:stCxn id="111" idx="7"/>
                <a:endCxn id="114" idx="3"/>
              </p:cNvCxnSpPr>
              <p:nvPr/>
            </p:nvCxnSpPr>
            <p:spPr>
              <a:xfrm flipV="1">
                <a:off x="1382557" y="3980424"/>
                <a:ext cx="58950" cy="5257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5" name="Straight Connector 55"/>
              <p:cNvCxnSpPr>
                <a:stCxn id="114" idx="7"/>
                <a:endCxn id="115" idx="3"/>
              </p:cNvCxnSpPr>
              <p:nvPr/>
            </p:nvCxnSpPr>
            <p:spPr>
              <a:xfrm flipV="1">
                <a:off x="1543341" y="3798738"/>
                <a:ext cx="90095" cy="798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60"/>
              <p:cNvCxnSpPr>
                <a:stCxn id="111" idx="5"/>
                <a:endCxn id="112" idx="1"/>
              </p:cNvCxnSpPr>
              <p:nvPr/>
            </p:nvCxnSpPr>
            <p:spPr>
              <a:xfrm>
                <a:off x="1382557" y="4134835"/>
                <a:ext cx="50566" cy="50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62"/>
              <p:cNvCxnSpPr>
                <a:stCxn id="112" idx="5"/>
                <a:endCxn id="113" idx="1"/>
              </p:cNvCxnSpPr>
              <p:nvPr/>
            </p:nvCxnSpPr>
            <p:spPr>
              <a:xfrm>
                <a:off x="1534957" y="4287235"/>
                <a:ext cx="89504" cy="55233"/>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67"/>
              <p:cNvCxnSpPr>
                <a:stCxn id="114" idx="5"/>
                <a:endCxn id="116" idx="1"/>
              </p:cNvCxnSpPr>
              <p:nvPr/>
            </p:nvCxnSpPr>
            <p:spPr>
              <a:xfrm>
                <a:off x="1543341" y="3980424"/>
                <a:ext cx="85401" cy="32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69"/>
              <p:cNvCxnSpPr>
                <a:stCxn id="116" idx="5"/>
                <a:endCxn id="117" idx="0"/>
              </p:cNvCxnSpPr>
              <p:nvPr/>
            </p:nvCxnSpPr>
            <p:spPr>
              <a:xfrm>
                <a:off x="1730576" y="4115144"/>
                <a:ext cx="104036" cy="62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71"/>
              <p:cNvCxnSpPr>
                <a:stCxn id="117" idx="7"/>
                <a:endCxn id="119" idx="3"/>
              </p:cNvCxnSpPr>
              <p:nvPr/>
            </p:nvCxnSpPr>
            <p:spPr>
              <a:xfrm flipV="1">
                <a:off x="1885529" y="4109946"/>
                <a:ext cx="115317" cy="885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73"/>
              <p:cNvCxnSpPr>
                <a:stCxn id="116" idx="7"/>
                <a:endCxn id="118" idx="2"/>
              </p:cNvCxnSpPr>
              <p:nvPr/>
            </p:nvCxnSpPr>
            <p:spPr>
              <a:xfrm flipV="1">
                <a:off x="1730576" y="3906629"/>
                <a:ext cx="96779" cy="106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75"/>
              <p:cNvCxnSpPr>
                <a:stCxn id="118" idx="5"/>
                <a:endCxn id="119" idx="0"/>
              </p:cNvCxnSpPr>
              <p:nvPr/>
            </p:nvCxnSpPr>
            <p:spPr>
              <a:xfrm>
                <a:off x="1950280" y="3957546"/>
                <a:ext cx="101483" cy="29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77"/>
              <p:cNvCxnSpPr>
                <a:stCxn id="119" idx="4"/>
                <a:endCxn id="120" idx="1"/>
              </p:cNvCxnSpPr>
              <p:nvPr/>
            </p:nvCxnSpPr>
            <p:spPr>
              <a:xfrm>
                <a:off x="2051763" y="4131037"/>
                <a:ext cx="101483" cy="29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81"/>
              <p:cNvCxnSpPr>
                <a:stCxn id="120" idx="5"/>
                <a:endCxn id="121" idx="1"/>
              </p:cNvCxnSpPr>
              <p:nvPr/>
            </p:nvCxnSpPr>
            <p:spPr>
              <a:xfrm>
                <a:off x="2255080" y="4262346"/>
                <a:ext cx="50566" cy="50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35" name="Straight Connector 83"/>
              <p:cNvCxnSpPr>
                <a:stCxn id="120" idx="4"/>
              </p:cNvCxnSpPr>
              <p:nvPr/>
            </p:nvCxnSpPr>
            <p:spPr>
              <a:xfrm flipH="1">
                <a:off x="2132155" y="4283437"/>
                <a:ext cx="72008" cy="5903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Straight Connector 85"/>
              <p:cNvCxnSpPr/>
              <p:nvPr/>
            </p:nvCxnSpPr>
            <p:spPr>
              <a:xfrm flipV="1">
                <a:off x="2094296" y="3935872"/>
                <a:ext cx="109867" cy="95184"/>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137" name="Right Arrow 89"/>
          <p:cNvSpPr/>
          <p:nvPr/>
        </p:nvSpPr>
        <p:spPr>
          <a:xfrm>
            <a:off x="5379744" y="38923554"/>
            <a:ext cx="990901" cy="869779"/>
          </a:xfrm>
          <a:prstGeom prst="rightArrow">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8" name="Group 90"/>
          <p:cNvGrpSpPr/>
          <p:nvPr/>
        </p:nvGrpSpPr>
        <p:grpSpPr>
          <a:xfrm>
            <a:off x="6737425" y="38234972"/>
            <a:ext cx="3476893" cy="2246942"/>
            <a:chOff x="1723865" y="3694929"/>
            <a:chExt cx="1297228" cy="898846"/>
          </a:xfrm>
        </p:grpSpPr>
        <p:sp>
          <p:nvSpPr>
            <p:cNvPr id="139" name="Rectangle 91"/>
            <p:cNvSpPr/>
            <p:nvPr/>
          </p:nvSpPr>
          <p:spPr>
            <a:xfrm>
              <a:off x="1723865" y="3694929"/>
              <a:ext cx="1297228" cy="898846"/>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zh-CN" altLang="en-US"/>
            </a:p>
          </p:txBody>
        </p:sp>
        <p:grpSp>
          <p:nvGrpSpPr>
            <p:cNvPr id="140" name="Group 92"/>
            <p:cNvGrpSpPr/>
            <p:nvPr/>
          </p:nvGrpSpPr>
          <p:grpSpPr>
            <a:xfrm>
              <a:off x="1772093" y="3919944"/>
              <a:ext cx="1096931" cy="486756"/>
              <a:chOff x="1259632" y="3834621"/>
              <a:chExt cx="1096931" cy="486756"/>
            </a:xfrm>
          </p:grpSpPr>
          <p:sp>
            <p:nvSpPr>
              <p:cNvPr id="141" name="Oval 93"/>
              <p:cNvSpPr/>
              <p:nvPr/>
            </p:nvSpPr>
            <p:spPr>
              <a:xfrm>
                <a:off x="1259632" y="4011910"/>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Oval 96"/>
              <p:cNvSpPr/>
              <p:nvPr/>
            </p:nvSpPr>
            <p:spPr>
              <a:xfrm>
                <a:off x="1420416" y="3857499"/>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Oval 98"/>
              <p:cNvSpPr/>
              <p:nvPr/>
            </p:nvSpPr>
            <p:spPr>
              <a:xfrm>
                <a:off x="1607651" y="3992219"/>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Oval 99"/>
              <p:cNvSpPr/>
              <p:nvPr/>
            </p:nvSpPr>
            <p:spPr>
              <a:xfrm>
                <a:off x="1762604" y="417736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Oval 100"/>
              <p:cNvSpPr/>
              <p:nvPr/>
            </p:nvSpPr>
            <p:spPr>
              <a:xfrm>
                <a:off x="1827355" y="383462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Oval 101"/>
              <p:cNvSpPr/>
              <p:nvPr/>
            </p:nvSpPr>
            <p:spPr>
              <a:xfrm>
                <a:off x="1979755" y="3987021"/>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Oval 105"/>
              <p:cNvSpPr/>
              <p:nvPr/>
            </p:nvSpPr>
            <p:spPr>
              <a:xfrm>
                <a:off x="2212547" y="3840920"/>
                <a:ext cx="144016" cy="14401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8" name="Straight Connector 106"/>
              <p:cNvCxnSpPr>
                <a:stCxn id="141" idx="7"/>
                <a:endCxn id="142" idx="3"/>
              </p:cNvCxnSpPr>
              <p:nvPr/>
            </p:nvCxnSpPr>
            <p:spPr>
              <a:xfrm flipV="1">
                <a:off x="1382557" y="3980424"/>
                <a:ext cx="58950" cy="5257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9" name="Straight Connector 110"/>
              <p:cNvCxnSpPr>
                <a:stCxn id="142" idx="5"/>
                <a:endCxn id="143" idx="1"/>
              </p:cNvCxnSpPr>
              <p:nvPr/>
            </p:nvCxnSpPr>
            <p:spPr>
              <a:xfrm>
                <a:off x="1543341" y="3980424"/>
                <a:ext cx="85401" cy="3288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0" name="Straight Connector 111"/>
              <p:cNvCxnSpPr>
                <a:stCxn id="143" idx="5"/>
                <a:endCxn id="144" idx="0"/>
              </p:cNvCxnSpPr>
              <p:nvPr/>
            </p:nvCxnSpPr>
            <p:spPr>
              <a:xfrm>
                <a:off x="1730576" y="4115144"/>
                <a:ext cx="104036" cy="62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12"/>
              <p:cNvCxnSpPr>
                <a:stCxn id="144" idx="7"/>
                <a:endCxn id="146" idx="3"/>
              </p:cNvCxnSpPr>
              <p:nvPr/>
            </p:nvCxnSpPr>
            <p:spPr>
              <a:xfrm flipV="1">
                <a:off x="1885529" y="4109946"/>
                <a:ext cx="115317" cy="885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13"/>
              <p:cNvCxnSpPr>
                <a:stCxn id="143" idx="7"/>
                <a:endCxn id="145" idx="2"/>
              </p:cNvCxnSpPr>
              <p:nvPr/>
            </p:nvCxnSpPr>
            <p:spPr>
              <a:xfrm flipV="1">
                <a:off x="1730576" y="3906629"/>
                <a:ext cx="96779" cy="106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14"/>
              <p:cNvCxnSpPr>
                <a:stCxn id="145" idx="5"/>
                <a:endCxn id="146" idx="0"/>
              </p:cNvCxnSpPr>
              <p:nvPr/>
            </p:nvCxnSpPr>
            <p:spPr>
              <a:xfrm>
                <a:off x="1950280" y="3957546"/>
                <a:ext cx="101483" cy="294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18"/>
              <p:cNvCxnSpPr>
                <a:stCxn id="146" idx="7"/>
                <a:endCxn id="147" idx="2"/>
              </p:cNvCxnSpPr>
              <p:nvPr/>
            </p:nvCxnSpPr>
            <p:spPr>
              <a:xfrm flipV="1">
                <a:off x="2102680" y="3912928"/>
                <a:ext cx="109867" cy="95184"/>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3" name="矩形 2"/>
          <p:cNvSpPr/>
          <p:nvPr/>
        </p:nvSpPr>
        <p:spPr>
          <a:xfrm>
            <a:off x="6556778" y="40993641"/>
            <a:ext cx="3838186" cy="1077218"/>
          </a:xfrm>
          <a:prstGeom prst="rect">
            <a:avLst/>
          </a:prstGeom>
        </p:spPr>
        <p:txBody>
          <a:bodyPr wrap="square">
            <a:spAutoFit/>
          </a:bodyPr>
          <a:lstStyle/>
          <a:p>
            <a:pPr algn="ctr"/>
            <a:r>
              <a:rPr lang="en-US" altLang="zh-CN" sz="3200" b="1" dirty="0"/>
              <a:t>Partial STA graph </a:t>
            </a:r>
            <a:br>
              <a:rPr lang="en-US" altLang="zh-CN" sz="3200" b="1" dirty="0"/>
            </a:br>
            <a:r>
              <a:rPr lang="en-US" altLang="zh-CN" sz="3200" b="1" dirty="0"/>
              <a:t>with violations only</a:t>
            </a:r>
            <a:endParaRPr lang="zh-CN" altLang="en-US" sz="3200" b="1" dirty="0"/>
          </a:p>
        </p:txBody>
      </p:sp>
      <p:sp>
        <p:nvSpPr>
          <p:cNvPr id="155" name="矩形 154"/>
          <p:cNvSpPr/>
          <p:nvPr/>
        </p:nvSpPr>
        <p:spPr>
          <a:xfrm>
            <a:off x="1460879" y="41028640"/>
            <a:ext cx="3838186" cy="584775"/>
          </a:xfrm>
          <a:prstGeom prst="rect">
            <a:avLst/>
          </a:prstGeom>
        </p:spPr>
        <p:txBody>
          <a:bodyPr wrap="square">
            <a:spAutoFit/>
          </a:bodyPr>
          <a:lstStyle/>
          <a:p>
            <a:pPr algn="ctr"/>
            <a:r>
              <a:rPr lang="en-US" altLang="zh-CN" sz="3200" b="1" dirty="0" smtClean="0"/>
              <a:t>Whole STA </a:t>
            </a:r>
            <a:r>
              <a:rPr lang="en-US" altLang="zh-CN" sz="3200" b="1" dirty="0"/>
              <a:t>graph </a:t>
            </a:r>
            <a:endParaRPr lang="zh-CN" altLang="en-US" sz="3200" b="1" dirty="0"/>
          </a:p>
        </p:txBody>
      </p:sp>
      <p:sp>
        <p:nvSpPr>
          <p:cNvPr id="156" name="TextBox 155"/>
          <p:cNvSpPr txBox="1"/>
          <p:nvPr/>
        </p:nvSpPr>
        <p:spPr>
          <a:xfrm>
            <a:off x="11695410" y="8360924"/>
            <a:ext cx="9589329" cy="1015663"/>
          </a:xfrm>
          <a:prstGeom prst="rect">
            <a:avLst/>
          </a:prstGeom>
          <a:noFill/>
        </p:spPr>
        <p:txBody>
          <a:bodyPr wrap="square" rtlCol="0">
            <a:spAutoFit/>
          </a:bodyPr>
          <a:lstStyle/>
          <a:p>
            <a:r>
              <a:rPr lang="en-US" altLang="zh-CN" sz="6000" b="1" u="sng" dirty="0">
                <a:solidFill>
                  <a:srgbClr val="0070C0"/>
                </a:solidFill>
              </a:rPr>
              <a:t>Customized MCMM ECO Flow</a:t>
            </a:r>
            <a:endParaRPr lang="zh-CN" altLang="en-US" sz="6000" b="1" u="sng" dirty="0">
              <a:solidFill>
                <a:srgbClr val="0070C0"/>
              </a:solidFill>
            </a:endParaRPr>
          </a:p>
        </p:txBody>
      </p:sp>
      <p:grpSp>
        <p:nvGrpSpPr>
          <p:cNvPr id="4" name="组合 3"/>
          <p:cNvGrpSpPr/>
          <p:nvPr/>
        </p:nvGrpSpPr>
        <p:grpSpPr>
          <a:xfrm>
            <a:off x="12467119" y="10498709"/>
            <a:ext cx="7842029" cy="7523914"/>
            <a:chOff x="5305055" y="987574"/>
            <a:chExt cx="3492692" cy="3351009"/>
          </a:xfrm>
        </p:grpSpPr>
        <p:cxnSp>
          <p:nvCxnSpPr>
            <p:cNvPr id="157" name="直接箭头连接符 192"/>
            <p:cNvCxnSpPr>
              <a:stCxn id="159" idx="3"/>
            </p:cNvCxnSpPr>
            <p:nvPr/>
          </p:nvCxnSpPr>
          <p:spPr bwMode="auto">
            <a:xfrm>
              <a:off x="6205056" y="1718456"/>
              <a:ext cx="15439" cy="2116127"/>
            </a:xfrm>
            <a:prstGeom prst="straightConnector1">
              <a:avLst/>
            </a:prstGeom>
            <a:ln>
              <a:tailEnd type="arrow"/>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58" name="流程图: 多文档 197"/>
            <p:cNvSpPr/>
            <p:nvPr/>
          </p:nvSpPr>
          <p:spPr bwMode="auto">
            <a:xfrm>
              <a:off x="5345782" y="2063832"/>
              <a:ext cx="1718546" cy="540000"/>
            </a:xfrm>
            <a:prstGeom prst="flowChartMultidocument">
              <a:avLst/>
            </a:prstGeom>
            <a:ln/>
            <a:extLst/>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4400" b="0" i="0" u="none" strike="noStrike" cap="none" normalizeH="0" baseline="0" smtClean="0">
                <a:ln>
                  <a:noFill/>
                </a:ln>
                <a:solidFill>
                  <a:schemeClr val="tx1"/>
                </a:solidFill>
                <a:effectLst/>
                <a:latin typeface="Arial" charset="0"/>
                <a:ea typeface="宋体" charset="-122"/>
              </a:endParaRPr>
            </a:p>
          </p:txBody>
        </p:sp>
        <p:sp>
          <p:nvSpPr>
            <p:cNvPr id="159" name="流程图: 磁盘 184"/>
            <p:cNvSpPr/>
            <p:nvPr/>
          </p:nvSpPr>
          <p:spPr bwMode="auto">
            <a:xfrm>
              <a:off x="5545114" y="987574"/>
              <a:ext cx="1319883" cy="730882"/>
            </a:xfrm>
            <a:prstGeom prst="flowChartMagneticDisk">
              <a:avLst/>
            </a:prstGeom>
            <a:ln/>
            <a:extLst/>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buClr>
                  <a:srgbClr val="CC9900"/>
                </a:buClr>
              </a:pPr>
              <a:r>
                <a:rPr lang="en-US" altLang="zh-CN" sz="3200" dirty="0">
                  <a:solidFill>
                    <a:schemeClr val="tx1"/>
                  </a:solidFill>
                  <a:latin typeface="Calibri" panose="020F0502020204030204" pitchFamily="34" charset="0"/>
                  <a:cs typeface="Calibri" panose="020F0502020204030204" pitchFamily="34" charset="0"/>
                </a:rPr>
                <a:t>Top Flatten Signoff STA</a:t>
              </a:r>
              <a:endParaRPr lang="zh-CN" altLang="en-US" sz="3200" dirty="0">
                <a:solidFill>
                  <a:schemeClr val="tx1"/>
                </a:solidFill>
                <a:latin typeface="Calibri" panose="020F0502020204030204" pitchFamily="34" charset="0"/>
                <a:cs typeface="Calibri" panose="020F0502020204030204" pitchFamily="34" charset="0"/>
              </a:endParaRPr>
            </a:p>
          </p:txBody>
        </p:sp>
        <p:sp>
          <p:nvSpPr>
            <p:cNvPr id="160" name="流程图: 磁盘 185"/>
            <p:cNvSpPr/>
            <p:nvPr/>
          </p:nvSpPr>
          <p:spPr bwMode="auto">
            <a:xfrm>
              <a:off x="7570626" y="1955832"/>
              <a:ext cx="1171399" cy="648000"/>
            </a:xfrm>
            <a:prstGeom prst="flowChartPunchedTape">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R="0" indent="0" algn="ctr" fontAlgn="base">
                <a:lnSpc>
                  <a:spcPct val="100000"/>
                </a:lnSpc>
                <a:spcBef>
                  <a:spcPct val="0"/>
                </a:spcBef>
                <a:spcAft>
                  <a:spcPct val="0"/>
                </a:spcAft>
                <a:buClr>
                  <a:srgbClr val="CC9900"/>
                </a:buClr>
                <a:buSzTx/>
                <a:tabLst/>
              </a:pPr>
              <a:r>
                <a:rPr lang="en-US" altLang="zh-CN" sz="3200" dirty="0">
                  <a:solidFill>
                    <a:schemeClr val="tx1"/>
                  </a:solidFill>
                  <a:latin typeface="Calibri" panose="020F0502020204030204" pitchFamily="34" charset="0"/>
                  <a:cs typeface="Calibri" panose="020F0502020204030204" pitchFamily="34" charset="0"/>
                </a:rPr>
                <a:t> Top Flatten Design Data</a:t>
              </a:r>
              <a:endParaRPr lang="zh-CN" altLang="en-US" sz="3200" dirty="0">
                <a:solidFill>
                  <a:schemeClr val="tx1"/>
                </a:solidFill>
                <a:latin typeface="Calibri" panose="020F0502020204030204" pitchFamily="34" charset="0"/>
                <a:cs typeface="Calibri" panose="020F0502020204030204" pitchFamily="34" charset="0"/>
              </a:endParaRPr>
            </a:p>
          </p:txBody>
        </p:sp>
        <p:sp>
          <p:nvSpPr>
            <p:cNvPr id="161" name="流程图: 可选过程 186"/>
            <p:cNvSpPr/>
            <p:nvPr/>
          </p:nvSpPr>
          <p:spPr bwMode="auto">
            <a:xfrm>
              <a:off x="5305055" y="2949208"/>
              <a:ext cx="1800000" cy="540000"/>
            </a:xfrm>
            <a:prstGeom prst="flowChartAlternateProcess">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rtlCol="0" anchor="t" anchorCtr="0" compatLnSpc="1">
              <a:prstTxWarp prst="textNoShape">
                <a:avLst/>
              </a:prstTxWarp>
            </a:bodyPr>
            <a:lstStyle/>
            <a:p>
              <a:pPr marR="0" indent="0" algn="ctr" fontAlgn="base">
                <a:lnSpc>
                  <a:spcPct val="100000"/>
                </a:lnSpc>
                <a:spcBef>
                  <a:spcPct val="0"/>
                </a:spcBef>
                <a:spcAft>
                  <a:spcPct val="0"/>
                </a:spcAft>
                <a:buClr>
                  <a:srgbClr val="CC9900"/>
                </a:buClr>
                <a:buSzTx/>
                <a:tabLst/>
              </a:pPr>
              <a:r>
                <a:rPr lang="en-US" altLang="zh-CN" sz="32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ICExplorer-XTop</a:t>
              </a:r>
              <a:endParaRPr lang="en-US" altLang="zh-CN" sz="32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pPr marR="0" indent="0" algn="ctr" fontAlgn="base">
                <a:lnSpc>
                  <a:spcPct val="100000"/>
                </a:lnSpc>
                <a:spcBef>
                  <a:spcPct val="0"/>
                </a:spcBef>
                <a:spcAft>
                  <a:spcPct val="0"/>
                </a:spcAft>
                <a:buClr>
                  <a:srgbClr val="CC9900"/>
                </a:buClr>
                <a:buSzTx/>
                <a:tabLst/>
              </a:pPr>
              <a:r>
                <a:rPr lang="en-US" altLang="zh-CN" sz="32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Timing ECO</a:t>
              </a:r>
            </a:p>
          </p:txBody>
        </p:sp>
        <p:sp>
          <p:nvSpPr>
            <p:cNvPr id="162" name="流程图: 多文档 189"/>
            <p:cNvSpPr/>
            <p:nvPr/>
          </p:nvSpPr>
          <p:spPr bwMode="auto">
            <a:xfrm>
              <a:off x="5413055" y="3834583"/>
              <a:ext cx="1584000" cy="504000"/>
            </a:xfrm>
            <a:prstGeom prst="flowChartMultidocument">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R="0" indent="0" algn="ctr" fontAlgn="base">
                <a:lnSpc>
                  <a:spcPct val="100000"/>
                </a:lnSpc>
                <a:spcBef>
                  <a:spcPct val="0"/>
                </a:spcBef>
                <a:spcAft>
                  <a:spcPct val="0"/>
                </a:spcAft>
                <a:buClr>
                  <a:srgbClr val="CC9900"/>
                </a:buClr>
                <a:buSzTx/>
                <a:tabLst/>
              </a:pPr>
              <a:r>
                <a:rPr lang="en-US" altLang="zh-CN" sz="3200" dirty="0">
                  <a:solidFill>
                    <a:schemeClr val="tx1"/>
                  </a:solidFill>
                  <a:latin typeface="Calibri" panose="020F0502020204030204" pitchFamily="34" charset="0"/>
                  <a:cs typeface="Calibri" panose="020F0502020204030204" pitchFamily="34" charset="0"/>
                </a:rPr>
                <a:t>ECO </a:t>
              </a:r>
              <a:r>
                <a:rPr lang="en-US" altLang="zh-CN" sz="3200" dirty="0" smtClean="0">
                  <a:solidFill>
                    <a:schemeClr val="tx1"/>
                  </a:solidFill>
                  <a:latin typeface="Calibri" panose="020F0502020204030204" pitchFamily="34" charset="0"/>
                  <a:cs typeface="Calibri" panose="020F0502020204030204" pitchFamily="34" charset="0"/>
                </a:rPr>
                <a:t>Commands</a:t>
              </a:r>
              <a:endParaRPr lang="zh-CN" altLang="en-US" sz="3200" dirty="0">
                <a:solidFill>
                  <a:schemeClr val="tx1"/>
                </a:solidFill>
                <a:latin typeface="Calibri" panose="020F0502020204030204" pitchFamily="34" charset="0"/>
                <a:cs typeface="Calibri" panose="020F0502020204030204" pitchFamily="34" charset="0"/>
              </a:endParaRPr>
            </a:p>
          </p:txBody>
        </p:sp>
        <p:sp>
          <p:nvSpPr>
            <p:cNvPr id="163" name="TextBox 162"/>
            <p:cNvSpPr txBox="1"/>
            <p:nvPr/>
          </p:nvSpPr>
          <p:spPr>
            <a:xfrm>
              <a:off x="5350188" y="2237848"/>
              <a:ext cx="1718546" cy="233032"/>
            </a:xfrm>
            <a:prstGeom prst="rect">
              <a:avLst/>
            </a:prstGeom>
            <a:noFill/>
          </p:spPr>
          <p:txBody>
            <a:bodyPr wrap="square" rtlCol="0">
              <a:spAutoFit/>
            </a:bodyPr>
            <a:lstStyle/>
            <a:p>
              <a:r>
                <a:rPr lang="en-US" altLang="zh-CN" sz="2800" dirty="0" smtClean="0">
                  <a:solidFill>
                    <a:schemeClr val="bg1"/>
                  </a:solidFill>
                  <a:latin typeface="Calibri" panose="020F0502020204030204" pitchFamily="34" charset="0"/>
                  <a:cs typeface="Calibri" panose="020F0502020204030204" pitchFamily="34" charset="0"/>
                </a:rPr>
                <a:t>Condensed Timing Data</a:t>
              </a:r>
              <a:endParaRPr lang="zh-CN" altLang="en-US" sz="2800" dirty="0">
                <a:solidFill>
                  <a:schemeClr val="bg1"/>
                </a:solidFill>
                <a:latin typeface="Calibri" panose="020F0502020204030204" pitchFamily="34" charset="0"/>
                <a:cs typeface="Calibri" panose="020F0502020204030204" pitchFamily="34" charset="0"/>
              </a:endParaRPr>
            </a:p>
          </p:txBody>
        </p:sp>
        <p:cxnSp>
          <p:nvCxnSpPr>
            <p:cNvPr id="164" name="Straight Arrow Connector 43"/>
            <p:cNvCxnSpPr>
              <a:endCxn id="161" idx="3"/>
            </p:cNvCxnSpPr>
            <p:nvPr/>
          </p:nvCxnSpPr>
          <p:spPr>
            <a:xfrm flipH="1">
              <a:off x="7105055" y="3219208"/>
              <a:ext cx="1051271" cy="0"/>
            </a:xfrm>
            <a:prstGeom prst="straightConnector1">
              <a:avLst/>
            </a:prstGeom>
            <a:ln>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65" name="Flowchart: Terminator 45"/>
            <p:cNvSpPr/>
            <p:nvPr/>
          </p:nvSpPr>
          <p:spPr>
            <a:xfrm>
              <a:off x="7514907" y="3864663"/>
              <a:ext cx="1282840" cy="442266"/>
            </a:xfrm>
            <a:prstGeom prst="flowChartTerminator">
              <a:avLst/>
            </a:prstGeom>
            <a:solidFill>
              <a:srgbClr val="920783"/>
            </a:solidFill>
            <a:ln>
              <a:noFill/>
            </a:ln>
            <a:extLst>
              <a:ext uri="{91240B29-F687-4F45-9708-019B960494DF}">
                <a14:hiddenLine xmlns:a14="http://schemas.microsoft.com/office/drawing/2010/main" w="9525">
                  <a:solidFill>
                    <a:srgbClr val="000000"/>
                  </a:solidFill>
                  <a:round/>
                  <a:headEnd/>
                  <a:tailEnd/>
                </a14:hiddenLine>
              </a:ext>
            </a:extLst>
          </p:spPr>
          <p:txBody>
            <a:bodyPr rtlCol="0" anchor="ctr"/>
            <a:lstStyle/>
            <a:p>
              <a:pPr algn="ctr"/>
              <a:r>
                <a:rPr lang="en-US" altLang="zh-CN" sz="3200" dirty="0" smtClean="0">
                  <a:solidFill>
                    <a:schemeClr val="bg1"/>
                  </a:solidFill>
                </a:rPr>
                <a:t>Next Iteration</a:t>
              </a:r>
              <a:endParaRPr lang="zh-CN" altLang="en-US" sz="3200" dirty="0">
                <a:solidFill>
                  <a:schemeClr val="bg1"/>
                </a:solidFill>
              </a:endParaRPr>
            </a:p>
          </p:txBody>
        </p:sp>
        <p:cxnSp>
          <p:nvCxnSpPr>
            <p:cNvPr id="166" name="Straight Arrow Connector 47"/>
            <p:cNvCxnSpPr>
              <a:stCxn id="162" idx="3"/>
              <a:endCxn id="165" idx="1"/>
            </p:cNvCxnSpPr>
            <p:nvPr/>
          </p:nvCxnSpPr>
          <p:spPr>
            <a:xfrm flipV="1">
              <a:off x="6997055" y="4085796"/>
              <a:ext cx="517852" cy="787"/>
            </a:xfrm>
            <a:prstGeom prst="straightConnector1">
              <a:avLst/>
            </a:prstGeom>
            <a:ln>
              <a:tailEnd type="arrow"/>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67" name="Straight Arrow Connector 43"/>
            <p:cNvCxnSpPr>
              <a:stCxn id="160" idx="2"/>
            </p:cNvCxnSpPr>
            <p:nvPr/>
          </p:nvCxnSpPr>
          <p:spPr>
            <a:xfrm>
              <a:off x="8156326" y="2539032"/>
              <a:ext cx="0" cy="680176"/>
            </a:xfrm>
            <a:prstGeom prst="straightConnector1">
              <a:avLst/>
            </a:prstGeom>
            <a:ln>
              <a:tailEnd type="none"/>
            </a:ln>
            <a:extLs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grpSp>
      <p:graphicFrame>
        <p:nvGraphicFramePr>
          <p:cNvPr id="168" name="Table 3"/>
          <p:cNvGraphicFramePr>
            <a:graphicFrameLocks noGrp="1"/>
          </p:cNvGraphicFramePr>
          <p:nvPr>
            <p:extLst>
              <p:ext uri="{D42A27DB-BD31-4B8C-83A1-F6EECF244321}">
                <p14:modId xmlns:p14="http://schemas.microsoft.com/office/powerpoint/2010/main" val="2710757446"/>
              </p:ext>
            </p:extLst>
          </p:nvPr>
        </p:nvGraphicFramePr>
        <p:xfrm>
          <a:off x="22174615" y="11146781"/>
          <a:ext cx="9472453" cy="3744000"/>
        </p:xfrm>
        <a:graphic>
          <a:graphicData uri="http://schemas.openxmlformats.org/drawingml/2006/table">
            <a:tbl>
              <a:tblPr firstRow="1" bandRow="1">
                <a:tableStyleId>{00A15C55-8517-42AA-B614-E9B94910E393}</a:tableStyleId>
              </a:tblPr>
              <a:tblGrid>
                <a:gridCol w="1142293"/>
                <a:gridCol w="2570160"/>
                <a:gridCol w="2527047"/>
                <a:gridCol w="3232953"/>
              </a:tblGrid>
              <a:tr h="864000">
                <a:tc gridSpan="2">
                  <a:txBody>
                    <a:bodyPr/>
                    <a:lstStyle/>
                    <a:p>
                      <a:pPr algn="ctr"/>
                      <a:endParaRPr lang="zh-CN" altLang="en-US" sz="2400" dirty="0"/>
                    </a:p>
                  </a:txBody>
                  <a:tcPr marL="120879" marR="120879" marT="60440" marB="60440" anchor="ctr"/>
                </a:tc>
                <a:tc hMerge="1">
                  <a:txBody>
                    <a:bodyPr/>
                    <a:lstStyle/>
                    <a:p>
                      <a:pPr algn="ctr"/>
                      <a:endParaRPr lang="zh-CN" altLang="en-US" sz="1200" dirty="0"/>
                    </a:p>
                  </a:txBody>
                  <a:tcPr/>
                </a:tc>
                <a:tc>
                  <a:txBody>
                    <a:bodyPr/>
                    <a:lstStyle/>
                    <a:p>
                      <a:pPr algn="ctr"/>
                      <a:r>
                        <a:rPr lang="en-US" altLang="zh-CN" sz="2400" dirty="0" smtClean="0"/>
                        <a:t>Traditional ECO</a:t>
                      </a:r>
                      <a:endParaRPr lang="zh-CN" altLang="en-US" sz="2400" dirty="0"/>
                    </a:p>
                  </a:txBody>
                  <a:tcPr marL="120879" marR="120879" marT="60440" marB="60440" anchor="ctr"/>
                </a:tc>
                <a:tc>
                  <a:txBody>
                    <a:bodyPr/>
                    <a:lstStyle/>
                    <a:p>
                      <a:pPr algn="ctr"/>
                      <a:r>
                        <a:rPr lang="en-US" altLang="zh-CN" sz="2400" dirty="0" smtClean="0"/>
                        <a:t>Condensed</a:t>
                      </a:r>
                      <a:r>
                        <a:rPr lang="en-US" altLang="zh-CN" sz="2400" baseline="0" dirty="0" smtClean="0"/>
                        <a:t> timing data</a:t>
                      </a:r>
                      <a:br>
                        <a:rPr lang="en-US" altLang="zh-CN" sz="2400" baseline="0" dirty="0" smtClean="0"/>
                      </a:br>
                      <a:r>
                        <a:rPr lang="en-US" altLang="zh-CN" sz="2400" baseline="0" dirty="0" smtClean="0"/>
                        <a:t>based ECO</a:t>
                      </a:r>
                      <a:endParaRPr lang="zh-CN" altLang="en-US" sz="2400" dirty="0"/>
                    </a:p>
                  </a:txBody>
                  <a:tcPr marL="120879" marR="120879" marT="60440" marB="60440" anchor="ctr"/>
                </a:tc>
              </a:tr>
              <a:tr h="576000">
                <a:tc rowSpan="4">
                  <a:txBody>
                    <a:bodyPr/>
                    <a:lstStyle/>
                    <a:p>
                      <a:pPr algn="ctr"/>
                      <a:r>
                        <a:rPr lang="en-US" altLang="zh-CN" sz="2400" dirty="0" smtClean="0"/>
                        <a:t>Run Time</a:t>
                      </a:r>
                      <a:endParaRPr lang="zh-CN" altLang="en-US" sz="2400" dirty="0"/>
                    </a:p>
                  </a:txBody>
                  <a:tcPr marL="120879" marR="120879" marT="60440" marB="60440" anchor="ctr"/>
                </a:tc>
                <a:tc>
                  <a:txBody>
                    <a:bodyPr/>
                    <a:lstStyle/>
                    <a:p>
                      <a:pPr algn="ctr"/>
                      <a:r>
                        <a:rPr lang="en-US" altLang="zh-CN" sz="2400" dirty="0" smtClean="0"/>
                        <a:t>Run STA</a:t>
                      </a:r>
                      <a:endParaRPr lang="zh-CN" altLang="en-US" sz="2400" dirty="0"/>
                    </a:p>
                  </a:txBody>
                  <a:tcPr marL="120879" marR="120879" marT="60440" marB="60440" anchor="ctr"/>
                </a:tc>
                <a:tc>
                  <a:txBody>
                    <a:bodyPr/>
                    <a:lstStyle/>
                    <a:p>
                      <a:pPr algn="ctr"/>
                      <a:r>
                        <a:rPr lang="en-US" altLang="zh-CN" sz="2400" dirty="0" smtClean="0"/>
                        <a:t>8 h</a:t>
                      </a:r>
                      <a:endParaRPr lang="zh-CN" altLang="en-US" sz="2400" dirty="0"/>
                    </a:p>
                  </a:txBody>
                  <a:tcPr marL="120879" marR="120879" marT="60440" marB="60440" anchor="ctr"/>
                </a:tc>
                <a:tc>
                  <a:txBody>
                    <a:bodyPr/>
                    <a:lstStyle/>
                    <a:p>
                      <a:pPr algn="ctr"/>
                      <a:r>
                        <a:rPr lang="en-US" altLang="zh-CN" sz="2400" dirty="0" smtClean="0"/>
                        <a:t>8 h</a:t>
                      </a:r>
                      <a:endParaRPr lang="zh-CN" altLang="en-US" sz="2400" dirty="0"/>
                    </a:p>
                  </a:txBody>
                  <a:tcPr marL="120879" marR="120879" marT="60440" marB="60440" anchor="ctr"/>
                </a:tc>
              </a:tr>
              <a:tr h="576000">
                <a:tc vMerge="1">
                  <a:txBody>
                    <a:bodyPr/>
                    <a:lstStyle/>
                    <a:p>
                      <a:pPr algn="ctr"/>
                      <a:endParaRPr lang="zh-CN" altLang="en-US" sz="1200" dirty="0"/>
                    </a:p>
                  </a:txBody>
                  <a:tcPr/>
                </a:tc>
                <a:tc>
                  <a:txBody>
                    <a:bodyPr/>
                    <a:lstStyle/>
                    <a:p>
                      <a:pPr algn="ctr"/>
                      <a:r>
                        <a:rPr lang="en-US" altLang="zh-CN" sz="2400" dirty="0" smtClean="0"/>
                        <a:t>Write timing</a:t>
                      </a:r>
                      <a:r>
                        <a:rPr lang="en-US" altLang="zh-CN" sz="2400" baseline="0" dirty="0" smtClean="0"/>
                        <a:t> data</a:t>
                      </a:r>
                      <a:endParaRPr lang="zh-CN" altLang="en-US" sz="2400" dirty="0"/>
                    </a:p>
                  </a:txBody>
                  <a:tcPr marL="120879" marR="120879" marT="60440" marB="60440" anchor="ctr"/>
                </a:tc>
                <a:tc>
                  <a:txBody>
                    <a:bodyPr/>
                    <a:lstStyle/>
                    <a:p>
                      <a:pPr algn="ctr"/>
                      <a:r>
                        <a:rPr lang="en-US" altLang="zh-CN" sz="2400" dirty="0" smtClean="0"/>
                        <a:t>-</a:t>
                      </a:r>
                      <a:endParaRPr lang="zh-CN" altLang="en-US" sz="2400" dirty="0"/>
                    </a:p>
                  </a:txBody>
                  <a:tcPr marL="120879" marR="120879" marT="60440" marB="60440" anchor="ctr"/>
                </a:tc>
                <a:tc>
                  <a:txBody>
                    <a:bodyPr/>
                    <a:lstStyle/>
                    <a:p>
                      <a:pPr algn="ctr"/>
                      <a:r>
                        <a:rPr lang="en-US" altLang="zh-CN" sz="2400" dirty="0" smtClean="0"/>
                        <a:t>50 min</a:t>
                      </a:r>
                      <a:endParaRPr lang="zh-CN" altLang="en-US" sz="2400" dirty="0"/>
                    </a:p>
                  </a:txBody>
                  <a:tcPr marL="120879" marR="120879" marT="60440" marB="60440" anchor="ctr"/>
                </a:tc>
              </a:tr>
              <a:tr h="576000">
                <a:tc vMerge="1">
                  <a:txBody>
                    <a:bodyPr/>
                    <a:lstStyle/>
                    <a:p>
                      <a:pPr algn="ctr"/>
                      <a:endParaRPr lang="zh-CN" altLang="en-US" sz="1200" dirty="0"/>
                    </a:p>
                  </a:txBody>
                  <a:tcPr/>
                </a:tc>
                <a:tc>
                  <a:txBody>
                    <a:bodyPr/>
                    <a:lstStyle/>
                    <a:p>
                      <a:pPr algn="ctr"/>
                      <a:r>
                        <a:rPr lang="en-US" altLang="zh-CN" sz="2400" dirty="0" smtClean="0"/>
                        <a:t>Timing ECO</a:t>
                      </a:r>
                      <a:endParaRPr lang="zh-CN" altLang="en-US" sz="2400" dirty="0"/>
                    </a:p>
                  </a:txBody>
                  <a:tcPr marL="120879" marR="120879" marT="60440" marB="60440" anchor="ctr"/>
                </a:tc>
                <a:tc>
                  <a:txBody>
                    <a:bodyPr/>
                    <a:lstStyle/>
                    <a:p>
                      <a:pPr algn="ctr"/>
                      <a:r>
                        <a:rPr lang="en-US" altLang="zh-CN" sz="2400" dirty="0" smtClean="0"/>
                        <a:t>&gt; 24 h</a:t>
                      </a:r>
                      <a:endParaRPr lang="zh-CN" altLang="en-US" sz="2400" dirty="0"/>
                    </a:p>
                  </a:txBody>
                  <a:tcPr marL="120879" marR="120879" marT="60440" marB="60440" anchor="ctr"/>
                </a:tc>
                <a:tc>
                  <a:txBody>
                    <a:bodyPr/>
                    <a:lstStyle/>
                    <a:p>
                      <a:pPr algn="ctr"/>
                      <a:r>
                        <a:rPr lang="en-US" altLang="zh-CN" sz="2400" dirty="0" smtClean="0"/>
                        <a:t>3.3 h</a:t>
                      </a:r>
                      <a:endParaRPr lang="zh-CN" altLang="en-US" sz="2400" dirty="0"/>
                    </a:p>
                  </a:txBody>
                  <a:tcPr marL="120879" marR="120879" marT="60440" marB="60440" anchor="ctr"/>
                </a:tc>
              </a:tr>
              <a:tr h="576000">
                <a:tc vMerge="1">
                  <a:txBody>
                    <a:bodyPr/>
                    <a:lstStyle/>
                    <a:p>
                      <a:pPr algn="ctr"/>
                      <a:endParaRPr lang="zh-CN" altLang="en-US" sz="1200" dirty="0"/>
                    </a:p>
                  </a:txBody>
                  <a:tcPr/>
                </a:tc>
                <a:tc>
                  <a:txBody>
                    <a:bodyPr/>
                    <a:lstStyle/>
                    <a:p>
                      <a:pPr algn="ctr"/>
                      <a:r>
                        <a:rPr lang="en-US" altLang="zh-CN" sz="2400" dirty="0" smtClean="0"/>
                        <a:t>1 iteration total</a:t>
                      </a:r>
                      <a:endParaRPr lang="zh-CN" altLang="en-US" sz="2400" dirty="0"/>
                    </a:p>
                  </a:txBody>
                  <a:tcPr marL="120879" marR="120879" marT="60440" marB="60440" anchor="ctr"/>
                </a:tc>
                <a:tc>
                  <a:txBody>
                    <a:bodyPr/>
                    <a:lstStyle/>
                    <a:p>
                      <a:pPr algn="ctr"/>
                      <a:r>
                        <a:rPr lang="en-US" altLang="zh-CN" sz="2400" dirty="0" smtClean="0"/>
                        <a:t>1.5 day</a:t>
                      </a:r>
                      <a:endParaRPr lang="zh-CN" altLang="en-US" sz="2400" dirty="0"/>
                    </a:p>
                  </a:txBody>
                  <a:tcPr marL="120879" marR="120879" marT="60440" marB="60440" anchor="ctr"/>
                </a:tc>
                <a:tc>
                  <a:txBody>
                    <a:bodyPr/>
                    <a:lstStyle/>
                    <a:p>
                      <a:pPr algn="ctr"/>
                      <a:r>
                        <a:rPr lang="en-US" altLang="zh-CN" sz="2400" b="1" dirty="0" smtClean="0"/>
                        <a:t>12.5 h  (</a:t>
                      </a:r>
                      <a:r>
                        <a:rPr lang="en-US" altLang="zh-CN" sz="2400" b="1" dirty="0" smtClean="0">
                          <a:solidFill>
                            <a:srgbClr val="00B050"/>
                          </a:solidFill>
                        </a:rPr>
                        <a:t>↓60%</a:t>
                      </a:r>
                      <a:r>
                        <a:rPr lang="en-US" altLang="zh-CN" sz="2400" b="1" kern="1200" dirty="0" smtClean="0">
                          <a:solidFill>
                            <a:schemeClr val="dk1"/>
                          </a:solidFill>
                          <a:latin typeface="+mn-lt"/>
                          <a:ea typeface="+mn-ea"/>
                          <a:cs typeface="+mn-cs"/>
                        </a:rPr>
                        <a:t>)</a:t>
                      </a:r>
                      <a:endParaRPr lang="zh-CN" altLang="en-US" sz="2400" b="1" kern="1200" dirty="0">
                        <a:solidFill>
                          <a:schemeClr val="dk1"/>
                        </a:solidFill>
                        <a:latin typeface="+mn-lt"/>
                        <a:ea typeface="+mn-ea"/>
                        <a:cs typeface="+mn-cs"/>
                      </a:endParaRPr>
                    </a:p>
                  </a:txBody>
                  <a:tcPr marL="120879" marR="120879" marT="60440" marB="60440" anchor="ctr"/>
                </a:tc>
              </a:tr>
              <a:tr h="576000">
                <a:tc gridSpan="2">
                  <a:txBody>
                    <a:bodyPr/>
                    <a:lstStyle/>
                    <a:p>
                      <a:pPr algn="ctr"/>
                      <a:r>
                        <a:rPr lang="en-US" altLang="zh-CN" sz="2400" dirty="0" smtClean="0"/>
                        <a:t>Hold Violations</a:t>
                      </a:r>
                      <a:endParaRPr lang="zh-CN" altLang="en-US" sz="2400" dirty="0"/>
                    </a:p>
                  </a:txBody>
                  <a:tcPr marL="120879" marR="120879" marT="60440" marB="60440" anchor="ctr"/>
                </a:tc>
                <a:tc hMerge="1">
                  <a:txBody>
                    <a:bodyPr/>
                    <a:lstStyle/>
                    <a:p>
                      <a:pPr algn="ctr"/>
                      <a:endParaRPr lang="zh-CN" altLang="en-US" sz="1200" dirty="0"/>
                    </a:p>
                  </a:txBody>
                  <a:tcPr/>
                </a:tc>
                <a:tc>
                  <a:txBody>
                    <a:bodyPr/>
                    <a:lstStyle/>
                    <a:p>
                      <a:pPr algn="ctr"/>
                      <a:r>
                        <a:rPr lang="en-US" altLang="zh-CN" sz="2400" dirty="0" smtClean="0"/>
                        <a:t>2849 </a:t>
                      </a:r>
                      <a:r>
                        <a:rPr lang="en-US" altLang="zh-CN" sz="2400" dirty="0" smtClean="0">
                          <a:sym typeface="Wingdings" pitchFamily="2" charset="2"/>
                        </a:rPr>
                        <a:t></a:t>
                      </a:r>
                      <a:r>
                        <a:rPr lang="en-US" altLang="zh-CN" sz="2400" dirty="0" smtClean="0"/>
                        <a:t> 1200</a:t>
                      </a:r>
                      <a:endParaRPr lang="zh-CN" altLang="en-US" sz="2400" dirty="0"/>
                    </a:p>
                  </a:txBody>
                  <a:tcPr marL="120879" marR="120879" marT="60440" marB="60440" anchor="ctr"/>
                </a:tc>
                <a:tc>
                  <a:txBody>
                    <a:bodyPr/>
                    <a:lstStyle/>
                    <a:p>
                      <a:pPr algn="ctr"/>
                      <a:r>
                        <a:rPr lang="en-US" altLang="zh-CN" sz="2400" dirty="0" smtClean="0">
                          <a:latin typeface="+mj-lt"/>
                        </a:rPr>
                        <a:t>2849 </a:t>
                      </a:r>
                      <a:r>
                        <a:rPr lang="en-US" altLang="zh-CN" sz="2400" dirty="0" smtClean="0">
                          <a:sym typeface="Wingdings" pitchFamily="2" charset="2"/>
                        </a:rPr>
                        <a:t></a:t>
                      </a:r>
                      <a:r>
                        <a:rPr lang="en-US" altLang="zh-CN" sz="2400" dirty="0" smtClean="0">
                          <a:latin typeface="+mj-lt"/>
                        </a:rPr>
                        <a:t> 287</a:t>
                      </a:r>
                      <a:endParaRPr lang="zh-CN" altLang="en-US" sz="2400" dirty="0">
                        <a:latin typeface="+mj-lt"/>
                      </a:endParaRPr>
                    </a:p>
                  </a:txBody>
                  <a:tcPr marL="120879" marR="120879" marT="60440" marB="60440" anchor="ctr"/>
                </a:tc>
              </a:tr>
            </a:tbl>
          </a:graphicData>
        </a:graphic>
      </p:graphicFrame>
      <p:sp>
        <p:nvSpPr>
          <p:cNvPr id="169" name="TextBox 168"/>
          <p:cNvSpPr txBox="1"/>
          <p:nvPr/>
        </p:nvSpPr>
        <p:spPr>
          <a:xfrm>
            <a:off x="21930786" y="18030557"/>
            <a:ext cx="10136195" cy="769441"/>
          </a:xfrm>
          <a:prstGeom prst="rect">
            <a:avLst/>
          </a:prstGeom>
          <a:noFill/>
        </p:spPr>
        <p:txBody>
          <a:bodyPr wrap="square" rtlCol="0">
            <a:spAutoFit/>
          </a:bodyPr>
          <a:lstStyle/>
          <a:p>
            <a:pPr marL="685800" indent="-685800">
              <a:buFont typeface="Wingdings" pitchFamily="2" charset="2"/>
              <a:buChar char="l"/>
            </a:pPr>
            <a:r>
              <a:rPr lang="en-US" altLang="zh-CN" sz="4400" b="1" dirty="0"/>
              <a:t>7nm, 140M instances, 16 scenarios</a:t>
            </a:r>
          </a:p>
        </p:txBody>
      </p:sp>
      <p:graphicFrame>
        <p:nvGraphicFramePr>
          <p:cNvPr id="170" name="Table 7"/>
          <p:cNvGraphicFramePr>
            <a:graphicFrameLocks noGrp="1"/>
          </p:cNvGraphicFramePr>
          <p:nvPr>
            <p:extLst>
              <p:ext uri="{D42A27DB-BD31-4B8C-83A1-F6EECF244321}">
                <p14:modId xmlns:p14="http://schemas.microsoft.com/office/powerpoint/2010/main" val="1028682972"/>
              </p:ext>
            </p:extLst>
          </p:nvPr>
        </p:nvGraphicFramePr>
        <p:xfrm>
          <a:off x="22157796" y="19148040"/>
          <a:ext cx="9469965" cy="2287150"/>
        </p:xfrm>
        <a:graphic>
          <a:graphicData uri="http://schemas.openxmlformats.org/drawingml/2006/table">
            <a:tbl>
              <a:tblPr firstRow="1" bandRow="1">
                <a:tableStyleId>{00A15C55-8517-42AA-B614-E9B94910E393}</a:tableStyleId>
              </a:tblPr>
              <a:tblGrid>
                <a:gridCol w="3156655"/>
                <a:gridCol w="3156655"/>
                <a:gridCol w="3156655"/>
              </a:tblGrid>
              <a:tr h="725230">
                <a:tc>
                  <a:txBody>
                    <a:bodyPr/>
                    <a:lstStyle/>
                    <a:p>
                      <a:pPr algn="ctr"/>
                      <a:endParaRPr lang="zh-CN" altLang="en-US" sz="2400" dirty="0"/>
                    </a:p>
                  </a:txBody>
                  <a:tcPr marL="115630" marR="115630" marT="57815" marB="57815" anchor="ctr"/>
                </a:tc>
                <a:tc>
                  <a:txBody>
                    <a:bodyPr/>
                    <a:lstStyle/>
                    <a:p>
                      <a:pPr algn="ctr"/>
                      <a:r>
                        <a:rPr lang="en-US" altLang="zh-CN" sz="2400" dirty="0" smtClean="0"/>
                        <a:t>Traditional ECO</a:t>
                      </a:r>
                      <a:endParaRPr lang="zh-CN" altLang="en-US" sz="2400" dirty="0"/>
                    </a:p>
                  </a:txBody>
                  <a:tcPr marL="115630" marR="115630" marT="57815" marB="57815" anchor="ctr"/>
                </a:tc>
                <a:tc>
                  <a:txBody>
                    <a:bodyPr/>
                    <a:lstStyle/>
                    <a:p>
                      <a:pPr algn="ctr"/>
                      <a:r>
                        <a:rPr lang="en-US" altLang="zh-CN" sz="2400" dirty="0" smtClean="0"/>
                        <a:t>Condensed</a:t>
                      </a:r>
                      <a:r>
                        <a:rPr lang="en-US" altLang="zh-CN" sz="2400" baseline="0" dirty="0" smtClean="0"/>
                        <a:t> timing data based ECO</a:t>
                      </a:r>
                      <a:endParaRPr lang="zh-CN" altLang="en-US" sz="2400" dirty="0"/>
                    </a:p>
                  </a:txBody>
                  <a:tcPr marL="115630" marR="115630" marT="57815" marB="57815" anchor="ctr"/>
                </a:tc>
              </a:tr>
              <a:tr h="720000">
                <a:tc>
                  <a:txBody>
                    <a:bodyPr/>
                    <a:lstStyle/>
                    <a:p>
                      <a:pPr algn="ctr"/>
                      <a:r>
                        <a:rPr lang="en-US" altLang="zh-CN" sz="2400" dirty="0" smtClean="0"/>
                        <a:t>Run Time</a:t>
                      </a:r>
                      <a:endParaRPr lang="zh-CN" altLang="en-US" sz="2400" dirty="0"/>
                    </a:p>
                  </a:txBody>
                  <a:tcPr marL="115630" marR="115630" marT="57815" marB="57815" anchor="ctr"/>
                </a:tc>
                <a:tc>
                  <a:txBody>
                    <a:bodyPr/>
                    <a:lstStyle/>
                    <a:p>
                      <a:pPr algn="ctr"/>
                      <a:r>
                        <a:rPr lang="en-US" altLang="zh-CN" sz="2400" dirty="0" smtClean="0"/>
                        <a:t>N/A</a:t>
                      </a:r>
                      <a:endParaRPr lang="zh-CN" altLang="en-US" sz="2400" dirty="0"/>
                    </a:p>
                  </a:txBody>
                  <a:tcPr marL="115630" marR="115630" marT="57815" marB="57815" anchor="ctr"/>
                </a:tc>
                <a:tc>
                  <a:txBody>
                    <a:bodyPr/>
                    <a:lstStyle/>
                    <a:p>
                      <a:pPr algn="ctr"/>
                      <a:r>
                        <a:rPr lang="en-US" altLang="zh-CN" sz="2400" dirty="0" smtClean="0"/>
                        <a:t>18.2 h</a:t>
                      </a:r>
                      <a:endParaRPr lang="zh-CN" altLang="en-US" sz="2400" dirty="0"/>
                    </a:p>
                  </a:txBody>
                  <a:tcPr marL="115630" marR="115630" marT="57815" marB="57815" anchor="ctr"/>
                </a:tc>
              </a:tr>
              <a:tr h="720000">
                <a:tc>
                  <a:txBody>
                    <a:bodyPr/>
                    <a:lstStyle/>
                    <a:p>
                      <a:pPr algn="ctr"/>
                      <a:r>
                        <a:rPr lang="en-US" altLang="zh-CN" sz="2400" dirty="0" smtClean="0"/>
                        <a:t>Hold Violations</a:t>
                      </a:r>
                      <a:endParaRPr lang="zh-CN" altLang="en-US" sz="2400" dirty="0"/>
                    </a:p>
                  </a:txBody>
                  <a:tcPr marL="115630" marR="115630" marT="57815" marB="57815" anchor="ctr"/>
                </a:tc>
                <a:tc>
                  <a:txBody>
                    <a:bodyPr/>
                    <a:lstStyle/>
                    <a:p>
                      <a:pPr algn="ctr"/>
                      <a:r>
                        <a:rPr lang="en-US" altLang="zh-CN" sz="2400" dirty="0" smtClean="0"/>
                        <a:t>N/A</a:t>
                      </a:r>
                      <a:endParaRPr lang="zh-CN" altLang="en-US" sz="2400" dirty="0"/>
                    </a:p>
                  </a:txBody>
                  <a:tcPr marL="115630" marR="115630" marT="57815" marB="57815" anchor="ctr"/>
                </a:tc>
                <a:tc>
                  <a:txBody>
                    <a:bodyPr/>
                    <a:lstStyle/>
                    <a:p>
                      <a:pPr algn="ctr"/>
                      <a:r>
                        <a:rPr lang="en-US" altLang="zh-CN" sz="2400" dirty="0" smtClean="0">
                          <a:latin typeface="+mj-lt"/>
                        </a:rPr>
                        <a:t>10425 </a:t>
                      </a:r>
                      <a:r>
                        <a:rPr lang="en-US" altLang="zh-CN" sz="2400" dirty="0" smtClean="0">
                          <a:sym typeface="Wingdings" pitchFamily="2" charset="2"/>
                        </a:rPr>
                        <a:t></a:t>
                      </a:r>
                      <a:r>
                        <a:rPr lang="en-US" altLang="zh-CN" sz="2400" dirty="0" smtClean="0">
                          <a:latin typeface="+mj-lt"/>
                        </a:rPr>
                        <a:t> 1023</a:t>
                      </a:r>
                      <a:endParaRPr lang="zh-CN" altLang="en-US" sz="2400" dirty="0">
                        <a:latin typeface="+mj-lt"/>
                      </a:endParaRPr>
                    </a:p>
                  </a:txBody>
                  <a:tcPr marL="115630" marR="115630" marT="57815" marB="57815" anchor="ctr"/>
                </a:tc>
              </a:tr>
            </a:tbl>
          </a:graphicData>
        </a:graphic>
      </p:graphicFrame>
      <p:sp>
        <p:nvSpPr>
          <p:cNvPr id="171" name="TextBox 170"/>
          <p:cNvSpPr txBox="1"/>
          <p:nvPr/>
        </p:nvSpPr>
        <p:spPr>
          <a:xfrm>
            <a:off x="22074422" y="21954385"/>
            <a:ext cx="9720000" cy="2800767"/>
          </a:xfrm>
          <a:prstGeom prst="rect">
            <a:avLst/>
          </a:prstGeom>
          <a:noFill/>
        </p:spPr>
        <p:txBody>
          <a:bodyPr wrap="square" rtlCol="0">
            <a:spAutoFit/>
          </a:bodyPr>
          <a:lstStyle/>
          <a:p>
            <a:pPr algn="just">
              <a:spcAft>
                <a:spcPts val="1200"/>
              </a:spcAft>
            </a:pPr>
            <a:r>
              <a:rPr lang="en-US" altLang="zh-CN" sz="4400" dirty="0"/>
              <a:t>The customized method can finish top level timing ECO of </a:t>
            </a:r>
            <a:r>
              <a:rPr lang="en-US" altLang="zh-CN" sz="4400" dirty="0" smtClean="0"/>
              <a:t>100M+ instance </a:t>
            </a:r>
            <a:r>
              <a:rPr lang="en-US" altLang="zh-CN" sz="4400" dirty="0"/>
              <a:t>design within 1 </a:t>
            </a:r>
            <a:r>
              <a:rPr lang="en-US" altLang="zh-CN" sz="4400" dirty="0" smtClean="0"/>
              <a:t>day, while </a:t>
            </a:r>
            <a:r>
              <a:rPr lang="en-US" altLang="zh-CN" sz="4400" dirty="0"/>
              <a:t>the traditional timing ECO solution cannot handle it at all. </a:t>
            </a:r>
          </a:p>
        </p:txBody>
      </p:sp>
      <p:sp>
        <p:nvSpPr>
          <p:cNvPr id="94" name="TextBox 93"/>
          <p:cNvSpPr txBox="1"/>
          <p:nvPr/>
        </p:nvSpPr>
        <p:spPr>
          <a:xfrm>
            <a:off x="22074422" y="15287819"/>
            <a:ext cx="9720000" cy="2123658"/>
          </a:xfrm>
          <a:prstGeom prst="rect">
            <a:avLst/>
          </a:prstGeom>
          <a:noFill/>
        </p:spPr>
        <p:txBody>
          <a:bodyPr wrap="square" rtlCol="0">
            <a:spAutoFit/>
          </a:bodyPr>
          <a:lstStyle/>
          <a:p>
            <a:pPr algn="just">
              <a:spcAft>
                <a:spcPts val="1200"/>
              </a:spcAft>
            </a:pPr>
            <a:r>
              <a:rPr lang="en-US" altLang="zh-CN" sz="4400" dirty="0" smtClean="0"/>
              <a:t>The </a:t>
            </a:r>
            <a:r>
              <a:rPr lang="en-US" altLang="zh-CN" sz="4400" dirty="0"/>
              <a:t>run time of top level timing ECO iteration has reduced </a:t>
            </a:r>
            <a:r>
              <a:rPr lang="en-US" altLang="zh-CN" sz="4400" dirty="0" smtClean="0"/>
              <a:t>60%, from </a:t>
            </a:r>
            <a:r>
              <a:rPr lang="en-US" altLang="zh-CN" sz="4400" dirty="0"/>
              <a:t>1.5 days to ~12 hours. </a:t>
            </a:r>
            <a:r>
              <a:rPr lang="en-US" altLang="zh-CN" sz="4400" dirty="0" smtClean="0"/>
              <a:t> </a:t>
            </a:r>
            <a:endParaRPr lang="en-US" altLang="zh-CN" sz="4400" dirty="0"/>
          </a:p>
        </p:txBody>
      </p:sp>
      <p:sp>
        <p:nvSpPr>
          <p:cNvPr id="97" name="Rectangle 7"/>
          <p:cNvSpPr/>
          <p:nvPr/>
        </p:nvSpPr>
        <p:spPr>
          <a:xfrm>
            <a:off x="11694989" y="38924262"/>
            <a:ext cx="9328631" cy="2800767"/>
          </a:xfrm>
          <a:prstGeom prst="rect">
            <a:avLst/>
          </a:prstGeom>
          <a:noFill/>
        </p:spPr>
        <p:txBody>
          <a:bodyPr wrap="square" rtlCol="0">
            <a:spAutoFit/>
          </a:bodyPr>
          <a:lstStyle/>
          <a:p>
            <a:pPr algn="just"/>
            <a:r>
              <a:rPr lang="en-US" altLang="zh-CN" sz="4400" dirty="0" smtClean="0"/>
              <a:t>Benefit from only saving the necessary timing information on the related pins, Pro mode can achieve +20% reduction in memory usage and faster run time.</a:t>
            </a:r>
            <a:endParaRPr lang="en-US" altLang="zh-CN" sz="4400" dirty="0"/>
          </a:p>
        </p:txBody>
      </p:sp>
      <p:grpSp>
        <p:nvGrpSpPr>
          <p:cNvPr id="5" name="组合 4"/>
          <p:cNvGrpSpPr/>
          <p:nvPr/>
        </p:nvGrpSpPr>
        <p:grpSpPr>
          <a:xfrm>
            <a:off x="11855434" y="34713085"/>
            <a:ext cx="8952734" cy="3597157"/>
            <a:chOff x="827584" y="1738055"/>
            <a:chExt cx="7092980" cy="2849919"/>
          </a:xfrm>
        </p:grpSpPr>
        <p:graphicFrame>
          <p:nvGraphicFramePr>
            <p:cNvPr id="98" name="图表 97">
              <a:extLst>
                <a:ext uri="{FF2B5EF4-FFF2-40B4-BE49-F238E27FC236}">
                  <a16:creationId xmlns="" xmlns:a16="http://schemas.microsoft.com/office/drawing/2014/main" id="{6DAF7F8B-ED4C-4113-A0C6-4F052CE88C61}"/>
                </a:ext>
              </a:extLst>
            </p:cNvPr>
            <p:cNvGraphicFramePr>
              <a:graphicFrameLocks noChangeAspect="1"/>
            </p:cNvGraphicFramePr>
            <p:nvPr>
              <p:extLst>
                <p:ext uri="{D42A27DB-BD31-4B8C-83A1-F6EECF244321}">
                  <p14:modId xmlns:p14="http://schemas.microsoft.com/office/powerpoint/2010/main" val="654672457"/>
                </p:ext>
              </p:extLst>
            </p:nvPr>
          </p:nvGraphicFramePr>
          <p:xfrm>
            <a:off x="827584" y="2150354"/>
            <a:ext cx="3528392" cy="243762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9" name="图表 98">
              <a:extLst>
                <a:ext uri="{FF2B5EF4-FFF2-40B4-BE49-F238E27FC236}">
                  <a16:creationId xmlns="" xmlns:a16="http://schemas.microsoft.com/office/drawing/2014/main" id="{3704AC42-1AAB-41B1-A5E3-397CE6E2843E}"/>
                </a:ext>
              </a:extLst>
            </p:cNvPr>
            <p:cNvGraphicFramePr>
              <a:graphicFrameLocks noChangeAspect="1"/>
            </p:cNvGraphicFramePr>
            <p:nvPr>
              <p:extLst>
                <p:ext uri="{D42A27DB-BD31-4B8C-83A1-F6EECF244321}">
                  <p14:modId xmlns:p14="http://schemas.microsoft.com/office/powerpoint/2010/main" val="1680099926"/>
                </p:ext>
              </p:extLst>
            </p:nvPr>
          </p:nvGraphicFramePr>
          <p:xfrm>
            <a:off x="4680564" y="2145252"/>
            <a:ext cx="3240000" cy="2442722"/>
          </p:xfrm>
          <a:graphic>
            <a:graphicData uri="http://schemas.openxmlformats.org/drawingml/2006/chart">
              <c:chart xmlns:c="http://schemas.openxmlformats.org/drawingml/2006/chart" xmlns:r="http://schemas.openxmlformats.org/officeDocument/2006/relationships" r:id="rId6"/>
            </a:graphicData>
          </a:graphic>
        </p:graphicFrame>
        <p:sp>
          <p:nvSpPr>
            <p:cNvPr id="100" name="矩形 99">
              <a:extLst>
                <a:ext uri="{FF2B5EF4-FFF2-40B4-BE49-F238E27FC236}">
                  <a16:creationId xmlns="" xmlns:a16="http://schemas.microsoft.com/office/drawing/2014/main" id="{1E8CB752-9CCD-4DA9-B284-1B8BD78F48BA}"/>
                </a:ext>
              </a:extLst>
            </p:cNvPr>
            <p:cNvSpPr/>
            <p:nvPr/>
          </p:nvSpPr>
          <p:spPr>
            <a:xfrm>
              <a:off x="2149993" y="1738055"/>
              <a:ext cx="1153170" cy="316995"/>
            </a:xfrm>
            <a:prstGeom prst="rect">
              <a:avLst/>
            </a:prstGeom>
          </p:spPr>
          <p:txBody>
            <a:bodyPr wrap="none">
              <a:spAutoFit/>
            </a:bodyPr>
            <a:lstStyle/>
            <a:p>
              <a:r>
                <a:rPr lang="en-US" altLang="zh-CN" sz="2000" dirty="0"/>
                <a:t>Memory (G)</a:t>
              </a:r>
              <a:endParaRPr lang="zh-CN" altLang="en-US" sz="2000" dirty="0"/>
            </a:p>
          </p:txBody>
        </p:sp>
        <p:sp>
          <p:nvSpPr>
            <p:cNvPr id="101" name="矩形 100">
              <a:extLst>
                <a:ext uri="{FF2B5EF4-FFF2-40B4-BE49-F238E27FC236}">
                  <a16:creationId xmlns="" xmlns:a16="http://schemas.microsoft.com/office/drawing/2014/main" id="{6C5AC18E-1239-4155-9911-604CD96B7482}"/>
                </a:ext>
              </a:extLst>
            </p:cNvPr>
            <p:cNvSpPr/>
            <p:nvPr/>
          </p:nvSpPr>
          <p:spPr>
            <a:xfrm>
              <a:off x="5769810" y="1738055"/>
              <a:ext cx="1412506" cy="316995"/>
            </a:xfrm>
            <a:prstGeom prst="rect">
              <a:avLst/>
            </a:prstGeom>
          </p:spPr>
          <p:txBody>
            <a:bodyPr wrap="none">
              <a:spAutoFit/>
            </a:bodyPr>
            <a:lstStyle/>
            <a:p>
              <a:r>
                <a:rPr lang="en-US" altLang="zh-CN" sz="2000" dirty="0"/>
                <a:t>Run Time (min)</a:t>
              </a:r>
              <a:endParaRPr lang="zh-CN" altLang="en-US" sz="2000" dirty="0"/>
            </a:p>
          </p:txBody>
        </p:sp>
      </p:grpSp>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546142" y="38732440"/>
            <a:ext cx="6218837" cy="2203631"/>
          </a:xfrm>
          <a:prstGeom prst="rect">
            <a:avLst/>
          </a:prstGeom>
        </p:spPr>
      </p:pic>
      <p:sp>
        <p:nvSpPr>
          <p:cNvPr id="6" name="矩形 5"/>
          <p:cNvSpPr/>
          <p:nvPr/>
        </p:nvSpPr>
        <p:spPr>
          <a:xfrm>
            <a:off x="29273521" y="38930261"/>
            <a:ext cx="2074607" cy="2020233"/>
          </a:xfrm>
          <a:prstGeom prst="rect">
            <a:avLst/>
          </a:prstGeom>
        </p:spPr>
        <p:txBody>
          <a:bodyPr wrap="none">
            <a:spAutoFit/>
          </a:bodyPr>
          <a:lstStyle/>
          <a:p>
            <a:pPr>
              <a:lnSpc>
                <a:spcPct val="120000"/>
              </a:lnSpc>
            </a:pPr>
            <a:r>
              <a:rPr lang="en-US" altLang="zh-CN" sz="5400" dirty="0" smtClean="0"/>
              <a:t>Booth:</a:t>
            </a:r>
          </a:p>
          <a:p>
            <a:pPr>
              <a:lnSpc>
                <a:spcPct val="120000"/>
              </a:lnSpc>
            </a:pPr>
            <a:r>
              <a:rPr lang="en-US" altLang="zh-CN" sz="5400" dirty="0" smtClean="0"/>
              <a:t>#651</a:t>
            </a:r>
            <a:endParaRPr lang="zh-CN" altLang="en-US" sz="5400" dirty="0"/>
          </a:p>
        </p:txBody>
      </p:sp>
    </p:spTree>
    <p:extLst>
      <p:ext uri="{BB962C8B-B14F-4D97-AF65-F5344CB8AC3E}">
        <p14:creationId xmlns:p14="http://schemas.microsoft.com/office/powerpoint/2010/main" val="4056422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TotalTime>
  <Words>568</Words>
  <Application>Microsoft Office PowerPoint</Application>
  <PresentationFormat>自定义</PresentationFormat>
  <Paragraphs>72</Paragraphs>
  <Slides>1</Slides>
  <Notes>0</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Here …</dc:title>
  <dc:creator>liuyi</dc:creator>
  <cp:lastModifiedBy>liuyi</cp:lastModifiedBy>
  <cp:revision>82</cp:revision>
  <dcterms:created xsi:type="dcterms:W3CDTF">2018-05-17T02:10:18Z</dcterms:created>
  <dcterms:modified xsi:type="dcterms:W3CDTF">2019-05-23T11:12:53Z</dcterms:modified>
</cp:coreProperties>
</file>